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78" r:id="rId6"/>
    <p:sldId id="279" r:id="rId7"/>
    <p:sldId id="260" r:id="rId8"/>
    <p:sldId id="262" r:id="rId9"/>
    <p:sldId id="261" r:id="rId10"/>
    <p:sldId id="266" r:id="rId11"/>
    <p:sldId id="265" r:id="rId12"/>
    <p:sldId id="264" r:id="rId13"/>
    <p:sldId id="267" r:id="rId14"/>
    <p:sldId id="269" r:id="rId15"/>
    <p:sldId id="268" r:id="rId16"/>
    <p:sldId id="270" r:id="rId17"/>
    <p:sldId id="275" r:id="rId18"/>
    <p:sldId id="271" r:id="rId19"/>
    <p:sldId id="272" r:id="rId20"/>
    <p:sldId id="276" r:id="rId21"/>
    <p:sldId id="273" r:id="rId22"/>
    <p:sldId id="280"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E534D-0F6B-40C7-A191-6F7327DD0124}" type="datetimeFigureOut">
              <a:rPr lang="en-ID" smtClean="0"/>
              <a:t>24/05/2025</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31B62-6433-4C8C-8D51-BA90A8EBECDE}" type="slidenum">
              <a:rPr lang="en-ID" smtClean="0"/>
              <a:t>‹#›</a:t>
            </a:fld>
            <a:endParaRPr lang="en-ID"/>
          </a:p>
        </p:txBody>
      </p:sp>
    </p:spTree>
    <p:extLst>
      <p:ext uri="{BB962C8B-B14F-4D97-AF65-F5344CB8AC3E}">
        <p14:creationId xmlns:p14="http://schemas.microsoft.com/office/powerpoint/2010/main" val="444704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BBED7-10F5-88C2-98C1-6CFAF7D1E4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19A55D7E-5AF8-1750-0083-1DE2B3DCBE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2D65B73E-CEE6-77FE-1973-B08E36338F32}"/>
              </a:ext>
            </a:extLst>
          </p:cNvPr>
          <p:cNvSpPr>
            <a:spLocks noGrp="1"/>
          </p:cNvSpPr>
          <p:nvPr>
            <p:ph type="dt" sz="half" idx="10"/>
          </p:nvPr>
        </p:nvSpPr>
        <p:spPr/>
        <p:txBody>
          <a:bodyPr/>
          <a:lstStyle/>
          <a:p>
            <a:fld id="{C20F24B3-9917-4EC5-9C18-F1C430595F46}" type="datetimeFigureOut">
              <a:rPr lang="en-ID" smtClean="0"/>
              <a:t>24/05/2025</a:t>
            </a:fld>
            <a:endParaRPr lang="en-ID"/>
          </a:p>
        </p:txBody>
      </p:sp>
      <p:sp>
        <p:nvSpPr>
          <p:cNvPr id="5" name="Footer Placeholder 4">
            <a:extLst>
              <a:ext uri="{FF2B5EF4-FFF2-40B4-BE49-F238E27FC236}">
                <a16:creationId xmlns:a16="http://schemas.microsoft.com/office/drawing/2014/main" id="{D7226E51-618D-B1C9-3244-F3CC8B61DEA6}"/>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7C4843C-7292-09D5-4F26-9541D66688AC}"/>
              </a:ext>
            </a:extLst>
          </p:cNvPr>
          <p:cNvSpPr>
            <a:spLocks noGrp="1"/>
          </p:cNvSpPr>
          <p:nvPr>
            <p:ph type="sldNum" sz="quarter" idx="12"/>
          </p:nvPr>
        </p:nvSpPr>
        <p:spPr/>
        <p:txBody>
          <a:bodyPr/>
          <a:lstStyle/>
          <a:p>
            <a:fld id="{2C832742-3A21-4C52-A89E-C44F38653FC9}" type="slidenum">
              <a:rPr lang="en-ID" smtClean="0"/>
              <a:t>‹#›</a:t>
            </a:fld>
            <a:endParaRPr lang="en-ID"/>
          </a:p>
        </p:txBody>
      </p:sp>
    </p:spTree>
    <p:extLst>
      <p:ext uri="{BB962C8B-B14F-4D97-AF65-F5344CB8AC3E}">
        <p14:creationId xmlns:p14="http://schemas.microsoft.com/office/powerpoint/2010/main" val="375158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B15E-13A6-B890-8686-B0A6D68E6F75}"/>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782C6CE8-C656-869B-1960-991AE73A3B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A00C345C-1F18-35BA-2243-7B4798C00B16}"/>
              </a:ext>
            </a:extLst>
          </p:cNvPr>
          <p:cNvSpPr>
            <a:spLocks noGrp="1"/>
          </p:cNvSpPr>
          <p:nvPr>
            <p:ph type="dt" sz="half" idx="10"/>
          </p:nvPr>
        </p:nvSpPr>
        <p:spPr/>
        <p:txBody>
          <a:bodyPr/>
          <a:lstStyle/>
          <a:p>
            <a:fld id="{C20F24B3-9917-4EC5-9C18-F1C430595F46}" type="datetimeFigureOut">
              <a:rPr lang="en-ID" smtClean="0"/>
              <a:t>24/05/2025</a:t>
            </a:fld>
            <a:endParaRPr lang="en-ID"/>
          </a:p>
        </p:txBody>
      </p:sp>
      <p:sp>
        <p:nvSpPr>
          <p:cNvPr id="5" name="Footer Placeholder 4">
            <a:extLst>
              <a:ext uri="{FF2B5EF4-FFF2-40B4-BE49-F238E27FC236}">
                <a16:creationId xmlns:a16="http://schemas.microsoft.com/office/drawing/2014/main" id="{A2FAA7E7-44CE-AC12-BD5F-4AEBB488C0A7}"/>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6002356-FF6B-40BB-2CF8-D859DD70F9B3}"/>
              </a:ext>
            </a:extLst>
          </p:cNvPr>
          <p:cNvSpPr>
            <a:spLocks noGrp="1"/>
          </p:cNvSpPr>
          <p:nvPr>
            <p:ph type="sldNum" sz="quarter" idx="12"/>
          </p:nvPr>
        </p:nvSpPr>
        <p:spPr/>
        <p:txBody>
          <a:bodyPr/>
          <a:lstStyle/>
          <a:p>
            <a:fld id="{2C832742-3A21-4C52-A89E-C44F38653FC9}" type="slidenum">
              <a:rPr lang="en-ID" smtClean="0"/>
              <a:t>‹#›</a:t>
            </a:fld>
            <a:endParaRPr lang="en-ID"/>
          </a:p>
        </p:txBody>
      </p:sp>
    </p:spTree>
    <p:extLst>
      <p:ext uri="{BB962C8B-B14F-4D97-AF65-F5344CB8AC3E}">
        <p14:creationId xmlns:p14="http://schemas.microsoft.com/office/powerpoint/2010/main" val="940049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0F0D61-7A54-4C61-AECB-C7516602EA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0C97D9E-AE65-6988-A41A-EC3E856D4C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8E1EDA4A-D9AA-112D-E756-BF3D54CC2833}"/>
              </a:ext>
            </a:extLst>
          </p:cNvPr>
          <p:cNvSpPr>
            <a:spLocks noGrp="1"/>
          </p:cNvSpPr>
          <p:nvPr>
            <p:ph type="dt" sz="half" idx="10"/>
          </p:nvPr>
        </p:nvSpPr>
        <p:spPr/>
        <p:txBody>
          <a:bodyPr/>
          <a:lstStyle/>
          <a:p>
            <a:fld id="{C20F24B3-9917-4EC5-9C18-F1C430595F46}" type="datetimeFigureOut">
              <a:rPr lang="en-ID" smtClean="0"/>
              <a:t>24/05/2025</a:t>
            </a:fld>
            <a:endParaRPr lang="en-ID"/>
          </a:p>
        </p:txBody>
      </p:sp>
      <p:sp>
        <p:nvSpPr>
          <p:cNvPr id="5" name="Footer Placeholder 4">
            <a:extLst>
              <a:ext uri="{FF2B5EF4-FFF2-40B4-BE49-F238E27FC236}">
                <a16:creationId xmlns:a16="http://schemas.microsoft.com/office/drawing/2014/main" id="{080BB44B-11C8-1C37-50B4-E9AEDA4AAD78}"/>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48B05F3-14B5-A0D3-3E8D-5D75EAF4C72B}"/>
              </a:ext>
            </a:extLst>
          </p:cNvPr>
          <p:cNvSpPr>
            <a:spLocks noGrp="1"/>
          </p:cNvSpPr>
          <p:nvPr>
            <p:ph type="sldNum" sz="quarter" idx="12"/>
          </p:nvPr>
        </p:nvSpPr>
        <p:spPr/>
        <p:txBody>
          <a:bodyPr/>
          <a:lstStyle/>
          <a:p>
            <a:fld id="{2C832742-3A21-4C52-A89E-C44F38653FC9}" type="slidenum">
              <a:rPr lang="en-ID" smtClean="0"/>
              <a:t>‹#›</a:t>
            </a:fld>
            <a:endParaRPr lang="en-ID"/>
          </a:p>
        </p:txBody>
      </p:sp>
    </p:spTree>
    <p:extLst>
      <p:ext uri="{BB962C8B-B14F-4D97-AF65-F5344CB8AC3E}">
        <p14:creationId xmlns:p14="http://schemas.microsoft.com/office/powerpoint/2010/main" val="1342826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719"/>
          </a:solidFill>
          <a:ln/>
        </p:spPr>
      </p:sp>
      <p:sp>
        <p:nvSpPr>
          <p:cNvPr id="3" name="Shape 1"/>
          <p:cNvSpPr/>
          <p:nvPr/>
        </p:nvSpPr>
        <p:spPr>
          <a:xfrm>
            <a:off x="0" y="0"/>
            <a:ext cx="12192000" cy="68580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9523061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719"/>
          </a:solidFill>
          <a:ln/>
        </p:spPr>
      </p:sp>
      <p:sp>
        <p:nvSpPr>
          <p:cNvPr id="3" name="Shape 1"/>
          <p:cNvSpPr/>
          <p:nvPr/>
        </p:nvSpPr>
        <p:spPr>
          <a:xfrm>
            <a:off x="0" y="0"/>
            <a:ext cx="12192000" cy="68580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919290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719"/>
          </a:solidFill>
          <a:ln/>
        </p:spPr>
      </p:sp>
      <p:sp>
        <p:nvSpPr>
          <p:cNvPr id="3" name="Shape 1"/>
          <p:cNvSpPr/>
          <p:nvPr/>
        </p:nvSpPr>
        <p:spPr>
          <a:xfrm>
            <a:off x="0" y="0"/>
            <a:ext cx="12192000" cy="68580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867752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719"/>
          </a:solidFill>
          <a:ln/>
        </p:spPr>
      </p:sp>
      <p:sp>
        <p:nvSpPr>
          <p:cNvPr id="3" name="Shape 1"/>
          <p:cNvSpPr/>
          <p:nvPr/>
        </p:nvSpPr>
        <p:spPr>
          <a:xfrm>
            <a:off x="0" y="0"/>
            <a:ext cx="12192000" cy="68580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5909136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719"/>
          </a:solidFill>
          <a:ln/>
        </p:spPr>
      </p:sp>
      <p:sp>
        <p:nvSpPr>
          <p:cNvPr id="3" name="Shape 1"/>
          <p:cNvSpPr/>
          <p:nvPr/>
        </p:nvSpPr>
        <p:spPr>
          <a:xfrm>
            <a:off x="0" y="0"/>
            <a:ext cx="12192000" cy="68580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4695904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719"/>
          </a:solidFill>
          <a:ln/>
        </p:spPr>
      </p:sp>
      <p:sp>
        <p:nvSpPr>
          <p:cNvPr id="3" name="Shape 1"/>
          <p:cNvSpPr/>
          <p:nvPr/>
        </p:nvSpPr>
        <p:spPr>
          <a:xfrm>
            <a:off x="0" y="0"/>
            <a:ext cx="12192000" cy="68580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919236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719"/>
          </a:solidFill>
          <a:ln/>
        </p:spPr>
      </p:sp>
      <p:sp>
        <p:nvSpPr>
          <p:cNvPr id="3" name="Shape 1"/>
          <p:cNvSpPr/>
          <p:nvPr/>
        </p:nvSpPr>
        <p:spPr>
          <a:xfrm>
            <a:off x="0" y="0"/>
            <a:ext cx="12192000" cy="68580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957302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719"/>
          </a:solidFill>
          <a:ln/>
        </p:spPr>
      </p:sp>
      <p:sp>
        <p:nvSpPr>
          <p:cNvPr id="3" name="Shape 1"/>
          <p:cNvSpPr/>
          <p:nvPr/>
        </p:nvSpPr>
        <p:spPr>
          <a:xfrm>
            <a:off x="0" y="0"/>
            <a:ext cx="12192000" cy="68580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386484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2D3BA-3F7E-8B88-2DA7-97D228ACCF3A}"/>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59332D5F-D0EC-D79A-3831-62F5B1799A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903A281-7BDA-D32C-2E4C-0BFA5CFD01FE}"/>
              </a:ext>
            </a:extLst>
          </p:cNvPr>
          <p:cNvSpPr>
            <a:spLocks noGrp="1"/>
          </p:cNvSpPr>
          <p:nvPr>
            <p:ph type="dt" sz="half" idx="10"/>
          </p:nvPr>
        </p:nvSpPr>
        <p:spPr/>
        <p:txBody>
          <a:bodyPr/>
          <a:lstStyle/>
          <a:p>
            <a:fld id="{C20F24B3-9917-4EC5-9C18-F1C430595F46}" type="datetimeFigureOut">
              <a:rPr lang="en-ID" smtClean="0"/>
              <a:t>24/05/2025</a:t>
            </a:fld>
            <a:endParaRPr lang="en-ID"/>
          </a:p>
        </p:txBody>
      </p:sp>
      <p:sp>
        <p:nvSpPr>
          <p:cNvPr id="5" name="Footer Placeholder 4">
            <a:extLst>
              <a:ext uri="{FF2B5EF4-FFF2-40B4-BE49-F238E27FC236}">
                <a16:creationId xmlns:a16="http://schemas.microsoft.com/office/drawing/2014/main" id="{45014944-F959-F5E7-E04C-C4F39F199432}"/>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AAD34E5-5FC3-C648-B341-452CF32C191C}"/>
              </a:ext>
            </a:extLst>
          </p:cNvPr>
          <p:cNvSpPr>
            <a:spLocks noGrp="1"/>
          </p:cNvSpPr>
          <p:nvPr>
            <p:ph type="sldNum" sz="quarter" idx="12"/>
          </p:nvPr>
        </p:nvSpPr>
        <p:spPr/>
        <p:txBody>
          <a:bodyPr/>
          <a:lstStyle/>
          <a:p>
            <a:fld id="{2C832742-3A21-4C52-A89E-C44F38653FC9}" type="slidenum">
              <a:rPr lang="en-ID" smtClean="0"/>
              <a:t>‹#›</a:t>
            </a:fld>
            <a:endParaRPr lang="en-ID"/>
          </a:p>
        </p:txBody>
      </p:sp>
    </p:spTree>
    <p:extLst>
      <p:ext uri="{BB962C8B-B14F-4D97-AF65-F5344CB8AC3E}">
        <p14:creationId xmlns:p14="http://schemas.microsoft.com/office/powerpoint/2010/main" val="51895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719"/>
          </a:solidFill>
          <a:ln/>
        </p:spPr>
      </p:sp>
      <p:sp>
        <p:nvSpPr>
          <p:cNvPr id="3" name="Shape 1"/>
          <p:cNvSpPr/>
          <p:nvPr/>
        </p:nvSpPr>
        <p:spPr>
          <a:xfrm>
            <a:off x="0" y="0"/>
            <a:ext cx="12192000" cy="68580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6831907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719"/>
          </a:solidFill>
          <a:ln/>
        </p:spPr>
      </p:sp>
      <p:sp>
        <p:nvSpPr>
          <p:cNvPr id="3" name="Shape 1"/>
          <p:cNvSpPr/>
          <p:nvPr/>
        </p:nvSpPr>
        <p:spPr>
          <a:xfrm>
            <a:off x="0" y="0"/>
            <a:ext cx="12192000" cy="68580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3652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7E86C-9B47-C865-587D-BD3FA804F0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F6DF317F-73F0-49D0-3ED5-373EFA131A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0FF612-02A1-94BA-9D8C-02D9C0FA88A6}"/>
              </a:ext>
            </a:extLst>
          </p:cNvPr>
          <p:cNvSpPr>
            <a:spLocks noGrp="1"/>
          </p:cNvSpPr>
          <p:nvPr>
            <p:ph type="dt" sz="half" idx="10"/>
          </p:nvPr>
        </p:nvSpPr>
        <p:spPr/>
        <p:txBody>
          <a:bodyPr/>
          <a:lstStyle/>
          <a:p>
            <a:fld id="{C20F24B3-9917-4EC5-9C18-F1C430595F46}" type="datetimeFigureOut">
              <a:rPr lang="en-ID" smtClean="0"/>
              <a:t>24/05/2025</a:t>
            </a:fld>
            <a:endParaRPr lang="en-ID"/>
          </a:p>
        </p:txBody>
      </p:sp>
      <p:sp>
        <p:nvSpPr>
          <p:cNvPr id="5" name="Footer Placeholder 4">
            <a:extLst>
              <a:ext uri="{FF2B5EF4-FFF2-40B4-BE49-F238E27FC236}">
                <a16:creationId xmlns:a16="http://schemas.microsoft.com/office/drawing/2014/main" id="{E2975CD3-69E2-E54A-163B-F78D6F3B4A15}"/>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4398B0BB-CAA1-329E-7FA8-E5F29B940566}"/>
              </a:ext>
            </a:extLst>
          </p:cNvPr>
          <p:cNvSpPr>
            <a:spLocks noGrp="1"/>
          </p:cNvSpPr>
          <p:nvPr>
            <p:ph type="sldNum" sz="quarter" idx="12"/>
          </p:nvPr>
        </p:nvSpPr>
        <p:spPr/>
        <p:txBody>
          <a:bodyPr/>
          <a:lstStyle/>
          <a:p>
            <a:fld id="{2C832742-3A21-4C52-A89E-C44F38653FC9}" type="slidenum">
              <a:rPr lang="en-ID" smtClean="0"/>
              <a:t>‹#›</a:t>
            </a:fld>
            <a:endParaRPr lang="en-ID"/>
          </a:p>
        </p:txBody>
      </p:sp>
    </p:spTree>
    <p:extLst>
      <p:ext uri="{BB962C8B-B14F-4D97-AF65-F5344CB8AC3E}">
        <p14:creationId xmlns:p14="http://schemas.microsoft.com/office/powerpoint/2010/main" val="4285771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F50F0-982C-3544-03B5-35C6A8B684F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1505C327-CED1-5460-27C5-BF12E1CB40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A3B3A31C-B817-4D75-1620-DE34F6FE75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4EC5FF78-3340-51E2-B5C6-12737BF76B6E}"/>
              </a:ext>
            </a:extLst>
          </p:cNvPr>
          <p:cNvSpPr>
            <a:spLocks noGrp="1"/>
          </p:cNvSpPr>
          <p:nvPr>
            <p:ph type="dt" sz="half" idx="10"/>
          </p:nvPr>
        </p:nvSpPr>
        <p:spPr/>
        <p:txBody>
          <a:bodyPr/>
          <a:lstStyle/>
          <a:p>
            <a:fld id="{C20F24B3-9917-4EC5-9C18-F1C430595F46}" type="datetimeFigureOut">
              <a:rPr lang="en-ID" smtClean="0"/>
              <a:t>24/05/2025</a:t>
            </a:fld>
            <a:endParaRPr lang="en-ID"/>
          </a:p>
        </p:txBody>
      </p:sp>
      <p:sp>
        <p:nvSpPr>
          <p:cNvPr id="6" name="Footer Placeholder 5">
            <a:extLst>
              <a:ext uri="{FF2B5EF4-FFF2-40B4-BE49-F238E27FC236}">
                <a16:creationId xmlns:a16="http://schemas.microsoft.com/office/drawing/2014/main" id="{0A26857D-6D68-0786-5256-611C3853A9FB}"/>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42213C18-BF6D-BD2B-6054-A29D4868E896}"/>
              </a:ext>
            </a:extLst>
          </p:cNvPr>
          <p:cNvSpPr>
            <a:spLocks noGrp="1"/>
          </p:cNvSpPr>
          <p:nvPr>
            <p:ph type="sldNum" sz="quarter" idx="12"/>
          </p:nvPr>
        </p:nvSpPr>
        <p:spPr/>
        <p:txBody>
          <a:bodyPr/>
          <a:lstStyle/>
          <a:p>
            <a:fld id="{2C832742-3A21-4C52-A89E-C44F38653FC9}" type="slidenum">
              <a:rPr lang="en-ID" smtClean="0"/>
              <a:t>‹#›</a:t>
            </a:fld>
            <a:endParaRPr lang="en-ID"/>
          </a:p>
        </p:txBody>
      </p:sp>
    </p:spTree>
    <p:extLst>
      <p:ext uri="{BB962C8B-B14F-4D97-AF65-F5344CB8AC3E}">
        <p14:creationId xmlns:p14="http://schemas.microsoft.com/office/powerpoint/2010/main" val="489959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EBF04-6A69-4F09-412B-3864CA93532F}"/>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9203D81-6CD2-231A-5087-2618AE1FF9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3838B1-45F4-B407-DCE3-A79B42659C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43E04FE9-8180-494E-834B-C8F87C9C0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801CE9-3F1E-C438-852A-BCBC417EC8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F754C70D-95DA-406B-C051-FDEE628B4C04}"/>
              </a:ext>
            </a:extLst>
          </p:cNvPr>
          <p:cNvSpPr>
            <a:spLocks noGrp="1"/>
          </p:cNvSpPr>
          <p:nvPr>
            <p:ph type="dt" sz="half" idx="10"/>
          </p:nvPr>
        </p:nvSpPr>
        <p:spPr/>
        <p:txBody>
          <a:bodyPr/>
          <a:lstStyle/>
          <a:p>
            <a:fld id="{C20F24B3-9917-4EC5-9C18-F1C430595F46}" type="datetimeFigureOut">
              <a:rPr lang="en-ID" smtClean="0"/>
              <a:t>24/05/2025</a:t>
            </a:fld>
            <a:endParaRPr lang="en-ID"/>
          </a:p>
        </p:txBody>
      </p:sp>
      <p:sp>
        <p:nvSpPr>
          <p:cNvPr id="8" name="Footer Placeholder 7">
            <a:extLst>
              <a:ext uri="{FF2B5EF4-FFF2-40B4-BE49-F238E27FC236}">
                <a16:creationId xmlns:a16="http://schemas.microsoft.com/office/drawing/2014/main" id="{5A84280E-6B56-4D8A-4588-84F73055262D}"/>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E8909C64-409E-9596-D7F4-EE54AB561604}"/>
              </a:ext>
            </a:extLst>
          </p:cNvPr>
          <p:cNvSpPr>
            <a:spLocks noGrp="1"/>
          </p:cNvSpPr>
          <p:nvPr>
            <p:ph type="sldNum" sz="quarter" idx="12"/>
          </p:nvPr>
        </p:nvSpPr>
        <p:spPr/>
        <p:txBody>
          <a:bodyPr/>
          <a:lstStyle/>
          <a:p>
            <a:fld id="{2C832742-3A21-4C52-A89E-C44F38653FC9}" type="slidenum">
              <a:rPr lang="en-ID" smtClean="0"/>
              <a:t>‹#›</a:t>
            </a:fld>
            <a:endParaRPr lang="en-ID"/>
          </a:p>
        </p:txBody>
      </p:sp>
    </p:spTree>
    <p:extLst>
      <p:ext uri="{BB962C8B-B14F-4D97-AF65-F5344CB8AC3E}">
        <p14:creationId xmlns:p14="http://schemas.microsoft.com/office/powerpoint/2010/main" val="748732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FBC6D-278F-F33E-DC69-FF761BDF33C6}"/>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E40170BA-41C1-D42B-D628-12555559ACEC}"/>
              </a:ext>
            </a:extLst>
          </p:cNvPr>
          <p:cNvSpPr>
            <a:spLocks noGrp="1"/>
          </p:cNvSpPr>
          <p:nvPr>
            <p:ph type="dt" sz="half" idx="10"/>
          </p:nvPr>
        </p:nvSpPr>
        <p:spPr/>
        <p:txBody>
          <a:bodyPr/>
          <a:lstStyle/>
          <a:p>
            <a:fld id="{C20F24B3-9917-4EC5-9C18-F1C430595F46}" type="datetimeFigureOut">
              <a:rPr lang="en-ID" smtClean="0"/>
              <a:t>24/05/2025</a:t>
            </a:fld>
            <a:endParaRPr lang="en-ID"/>
          </a:p>
        </p:txBody>
      </p:sp>
      <p:sp>
        <p:nvSpPr>
          <p:cNvPr id="4" name="Footer Placeholder 3">
            <a:extLst>
              <a:ext uri="{FF2B5EF4-FFF2-40B4-BE49-F238E27FC236}">
                <a16:creationId xmlns:a16="http://schemas.microsoft.com/office/drawing/2014/main" id="{E4BE9DCB-88F2-4F4E-D427-FFFE0A1C368A}"/>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6FA541D0-0D30-A72C-F5B4-22CC89E11EBC}"/>
              </a:ext>
            </a:extLst>
          </p:cNvPr>
          <p:cNvSpPr>
            <a:spLocks noGrp="1"/>
          </p:cNvSpPr>
          <p:nvPr>
            <p:ph type="sldNum" sz="quarter" idx="12"/>
          </p:nvPr>
        </p:nvSpPr>
        <p:spPr/>
        <p:txBody>
          <a:bodyPr/>
          <a:lstStyle/>
          <a:p>
            <a:fld id="{2C832742-3A21-4C52-A89E-C44F38653FC9}" type="slidenum">
              <a:rPr lang="en-ID" smtClean="0"/>
              <a:t>‹#›</a:t>
            </a:fld>
            <a:endParaRPr lang="en-ID"/>
          </a:p>
        </p:txBody>
      </p:sp>
    </p:spTree>
    <p:extLst>
      <p:ext uri="{BB962C8B-B14F-4D97-AF65-F5344CB8AC3E}">
        <p14:creationId xmlns:p14="http://schemas.microsoft.com/office/powerpoint/2010/main" val="3478096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21319D-B8E4-A866-10F7-DD21087A2BCD}"/>
              </a:ext>
            </a:extLst>
          </p:cNvPr>
          <p:cNvSpPr>
            <a:spLocks noGrp="1"/>
          </p:cNvSpPr>
          <p:nvPr>
            <p:ph type="dt" sz="half" idx="10"/>
          </p:nvPr>
        </p:nvSpPr>
        <p:spPr/>
        <p:txBody>
          <a:bodyPr/>
          <a:lstStyle/>
          <a:p>
            <a:fld id="{C20F24B3-9917-4EC5-9C18-F1C430595F46}" type="datetimeFigureOut">
              <a:rPr lang="en-ID" smtClean="0"/>
              <a:t>24/05/2025</a:t>
            </a:fld>
            <a:endParaRPr lang="en-ID"/>
          </a:p>
        </p:txBody>
      </p:sp>
      <p:sp>
        <p:nvSpPr>
          <p:cNvPr id="3" name="Footer Placeholder 2">
            <a:extLst>
              <a:ext uri="{FF2B5EF4-FFF2-40B4-BE49-F238E27FC236}">
                <a16:creationId xmlns:a16="http://schemas.microsoft.com/office/drawing/2014/main" id="{0845A34C-3058-96B6-D9AF-24B4B1B01AE9}"/>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AFEF2D64-640F-8BB2-BDCD-748E81F79EB2}"/>
              </a:ext>
            </a:extLst>
          </p:cNvPr>
          <p:cNvSpPr>
            <a:spLocks noGrp="1"/>
          </p:cNvSpPr>
          <p:nvPr>
            <p:ph type="sldNum" sz="quarter" idx="12"/>
          </p:nvPr>
        </p:nvSpPr>
        <p:spPr/>
        <p:txBody>
          <a:bodyPr/>
          <a:lstStyle/>
          <a:p>
            <a:fld id="{2C832742-3A21-4C52-A89E-C44F38653FC9}" type="slidenum">
              <a:rPr lang="en-ID" smtClean="0"/>
              <a:t>‹#›</a:t>
            </a:fld>
            <a:endParaRPr lang="en-ID"/>
          </a:p>
        </p:txBody>
      </p:sp>
    </p:spTree>
    <p:extLst>
      <p:ext uri="{BB962C8B-B14F-4D97-AF65-F5344CB8AC3E}">
        <p14:creationId xmlns:p14="http://schemas.microsoft.com/office/powerpoint/2010/main" val="567201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7A3D-7DB3-22C4-5955-919FB44366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F6437AF1-7166-05E3-8330-412B4892C3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A7D3AEA8-7DA6-2968-2822-98944B1A26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B10003-9A0B-C687-BA70-1397C4476209}"/>
              </a:ext>
            </a:extLst>
          </p:cNvPr>
          <p:cNvSpPr>
            <a:spLocks noGrp="1"/>
          </p:cNvSpPr>
          <p:nvPr>
            <p:ph type="dt" sz="half" idx="10"/>
          </p:nvPr>
        </p:nvSpPr>
        <p:spPr/>
        <p:txBody>
          <a:bodyPr/>
          <a:lstStyle/>
          <a:p>
            <a:fld id="{C20F24B3-9917-4EC5-9C18-F1C430595F46}" type="datetimeFigureOut">
              <a:rPr lang="en-ID" smtClean="0"/>
              <a:t>24/05/2025</a:t>
            </a:fld>
            <a:endParaRPr lang="en-ID"/>
          </a:p>
        </p:txBody>
      </p:sp>
      <p:sp>
        <p:nvSpPr>
          <p:cNvPr id="6" name="Footer Placeholder 5">
            <a:extLst>
              <a:ext uri="{FF2B5EF4-FFF2-40B4-BE49-F238E27FC236}">
                <a16:creationId xmlns:a16="http://schemas.microsoft.com/office/drawing/2014/main" id="{E01A6086-3B57-7B9C-9EED-4E9D0C6849F6}"/>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26E07792-5CD4-E40F-0A65-1A5430698171}"/>
              </a:ext>
            </a:extLst>
          </p:cNvPr>
          <p:cNvSpPr>
            <a:spLocks noGrp="1"/>
          </p:cNvSpPr>
          <p:nvPr>
            <p:ph type="sldNum" sz="quarter" idx="12"/>
          </p:nvPr>
        </p:nvSpPr>
        <p:spPr/>
        <p:txBody>
          <a:bodyPr/>
          <a:lstStyle/>
          <a:p>
            <a:fld id="{2C832742-3A21-4C52-A89E-C44F38653FC9}" type="slidenum">
              <a:rPr lang="en-ID" smtClean="0"/>
              <a:t>‹#›</a:t>
            </a:fld>
            <a:endParaRPr lang="en-ID"/>
          </a:p>
        </p:txBody>
      </p:sp>
    </p:spTree>
    <p:extLst>
      <p:ext uri="{BB962C8B-B14F-4D97-AF65-F5344CB8AC3E}">
        <p14:creationId xmlns:p14="http://schemas.microsoft.com/office/powerpoint/2010/main" val="1756183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A614E-D0A0-7FF9-6121-83FCF65A7F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6F2FC891-D4DE-CBBB-EEBC-507DBFC9C6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57BFC12E-57A2-1438-663A-2D7C52392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281824-F2DA-EA04-A75F-B5ACFB8F59C2}"/>
              </a:ext>
            </a:extLst>
          </p:cNvPr>
          <p:cNvSpPr>
            <a:spLocks noGrp="1"/>
          </p:cNvSpPr>
          <p:nvPr>
            <p:ph type="dt" sz="half" idx="10"/>
          </p:nvPr>
        </p:nvSpPr>
        <p:spPr/>
        <p:txBody>
          <a:bodyPr/>
          <a:lstStyle/>
          <a:p>
            <a:fld id="{C20F24B3-9917-4EC5-9C18-F1C430595F46}" type="datetimeFigureOut">
              <a:rPr lang="en-ID" smtClean="0"/>
              <a:t>24/05/2025</a:t>
            </a:fld>
            <a:endParaRPr lang="en-ID"/>
          </a:p>
        </p:txBody>
      </p:sp>
      <p:sp>
        <p:nvSpPr>
          <p:cNvPr id="6" name="Footer Placeholder 5">
            <a:extLst>
              <a:ext uri="{FF2B5EF4-FFF2-40B4-BE49-F238E27FC236}">
                <a16:creationId xmlns:a16="http://schemas.microsoft.com/office/drawing/2014/main" id="{CCB146B1-69D4-B8E2-1EAE-A0A082B9522D}"/>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A96DE4A4-57B7-E312-BB20-99D3A271FE2D}"/>
              </a:ext>
            </a:extLst>
          </p:cNvPr>
          <p:cNvSpPr>
            <a:spLocks noGrp="1"/>
          </p:cNvSpPr>
          <p:nvPr>
            <p:ph type="sldNum" sz="quarter" idx="12"/>
          </p:nvPr>
        </p:nvSpPr>
        <p:spPr/>
        <p:txBody>
          <a:bodyPr/>
          <a:lstStyle/>
          <a:p>
            <a:fld id="{2C832742-3A21-4C52-A89E-C44F38653FC9}" type="slidenum">
              <a:rPr lang="en-ID" smtClean="0"/>
              <a:t>‹#›</a:t>
            </a:fld>
            <a:endParaRPr lang="en-ID"/>
          </a:p>
        </p:txBody>
      </p:sp>
    </p:spTree>
    <p:extLst>
      <p:ext uri="{BB962C8B-B14F-4D97-AF65-F5344CB8AC3E}">
        <p14:creationId xmlns:p14="http://schemas.microsoft.com/office/powerpoint/2010/main" val="3722173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44F83D-7F8A-31D3-F473-B49298C9ED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4CCCADD8-1BDC-2DEC-A945-0E3DA26196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89D1BB1-FD1D-BE52-C344-F80F7945EC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0F24B3-9917-4EC5-9C18-F1C430595F46}" type="datetimeFigureOut">
              <a:rPr lang="en-ID" smtClean="0"/>
              <a:t>24/05/2025</a:t>
            </a:fld>
            <a:endParaRPr lang="en-ID"/>
          </a:p>
        </p:txBody>
      </p:sp>
      <p:sp>
        <p:nvSpPr>
          <p:cNvPr id="5" name="Footer Placeholder 4">
            <a:extLst>
              <a:ext uri="{FF2B5EF4-FFF2-40B4-BE49-F238E27FC236}">
                <a16:creationId xmlns:a16="http://schemas.microsoft.com/office/drawing/2014/main" id="{C30C292A-4F7A-4B0E-6F7B-493598B711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932F5264-B464-B66B-25CC-47DCAA0597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832742-3A21-4C52-A89E-C44F38653FC9}" type="slidenum">
              <a:rPr lang="en-ID" smtClean="0"/>
              <a:t>‹#›</a:t>
            </a:fld>
            <a:endParaRPr lang="en-ID"/>
          </a:p>
        </p:txBody>
      </p:sp>
    </p:spTree>
    <p:extLst>
      <p:ext uri="{BB962C8B-B14F-4D97-AF65-F5344CB8AC3E}">
        <p14:creationId xmlns:p14="http://schemas.microsoft.com/office/powerpoint/2010/main" val="2350048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 id="2147483667" r:id="rId18"/>
    <p:sldLayoutId id="2147483668" r:id="rId19"/>
    <p:sldLayoutId id="2147483669" r:id="rId20"/>
    <p:sldLayoutId id="214748367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719832" y="1651397"/>
            <a:ext cx="6180336" cy="1168797"/>
          </a:xfrm>
          <a:prstGeom prst="rect">
            <a:avLst/>
          </a:prstGeom>
          <a:noFill/>
          <a:ln/>
        </p:spPr>
        <p:txBody>
          <a:bodyPr wrap="square" lIns="0" tIns="0" rIns="0" bIns="0" rtlCol="0" anchor="t"/>
          <a:lstStyle/>
          <a:p>
            <a:pPr>
              <a:lnSpc>
                <a:spcPts val="4583"/>
              </a:lnSpc>
            </a:pPr>
            <a:r>
              <a:rPr lang="en-US" sz="3667" b="1" dirty="0">
                <a:solidFill>
                  <a:srgbClr val="FFFFFF"/>
                </a:solidFill>
                <a:latin typeface="Montserrat Bold" pitchFamily="34" charset="0"/>
                <a:ea typeface="Montserrat Bold" pitchFamily="34" charset="-122"/>
                <a:cs typeface="Montserrat Bold" pitchFamily="34" charset="-120"/>
              </a:rPr>
              <a:t>Wireless Network Topologies</a:t>
            </a:r>
            <a:endParaRPr lang="en-US" sz="3667" dirty="0"/>
          </a:p>
        </p:txBody>
      </p:sp>
      <p:sp>
        <p:nvSpPr>
          <p:cNvPr id="4" name="Text 1"/>
          <p:cNvSpPr/>
          <p:nvPr/>
        </p:nvSpPr>
        <p:spPr>
          <a:xfrm>
            <a:off x="719832" y="3128665"/>
            <a:ext cx="6180336" cy="308471"/>
          </a:xfrm>
          <a:prstGeom prst="rect">
            <a:avLst/>
          </a:prstGeom>
          <a:noFill/>
          <a:ln/>
        </p:spPr>
        <p:txBody>
          <a:bodyPr wrap="none" lIns="0" tIns="0" rIns="0" bIns="0" rtlCol="0" anchor="t"/>
          <a:lstStyle/>
          <a:p>
            <a:pPr>
              <a:lnSpc>
                <a:spcPts val="2417"/>
              </a:lnSpc>
            </a:pPr>
            <a:r>
              <a:rPr lang="en-US" sz="1583" dirty="0">
                <a:solidFill>
                  <a:srgbClr val="E2E6E9"/>
                </a:solidFill>
                <a:latin typeface="Source Sans Pro" pitchFamily="34" charset="0"/>
                <a:ea typeface="Source Sans Pro" pitchFamily="34" charset="-122"/>
                <a:cs typeface="Source Sans Pro" pitchFamily="34" charset="-120"/>
              </a:rPr>
              <a:t>Understanding, Types, and Significance</a:t>
            </a:r>
            <a:endParaRPr lang="en-US" sz="1583" dirty="0"/>
          </a:p>
        </p:txBody>
      </p:sp>
      <p:sp>
        <p:nvSpPr>
          <p:cNvPr id="5" name="Text 2"/>
          <p:cNvSpPr/>
          <p:nvPr/>
        </p:nvSpPr>
        <p:spPr>
          <a:xfrm>
            <a:off x="719832" y="4169813"/>
            <a:ext cx="2337395" cy="1460996"/>
          </a:xfrm>
          <a:prstGeom prst="rect">
            <a:avLst/>
          </a:prstGeom>
          <a:noFill/>
          <a:ln/>
        </p:spPr>
        <p:txBody>
          <a:bodyPr wrap="square" lIns="0" tIns="0" rIns="0" bIns="0" rtlCol="0" anchor="t"/>
          <a:lstStyle/>
          <a:p>
            <a:pPr>
              <a:lnSpc>
                <a:spcPts val="2292"/>
              </a:lnSpc>
            </a:pPr>
            <a:r>
              <a:rPr lang="en-US" sz="1833" b="1" u="sng" dirty="0">
                <a:solidFill>
                  <a:srgbClr val="FFFFFF"/>
                </a:solidFill>
                <a:latin typeface="Montserrat Bold" pitchFamily="34" charset="0"/>
                <a:ea typeface="Montserrat Bold" pitchFamily="34" charset="-122"/>
                <a:cs typeface="Montserrat Bold" pitchFamily="34" charset="-120"/>
              </a:rPr>
              <a:t>Presented by:</a:t>
            </a:r>
            <a:r>
              <a:rPr lang="en-US" sz="1833" b="1" dirty="0">
                <a:solidFill>
                  <a:srgbClr val="FFFFFF"/>
                </a:solidFill>
                <a:latin typeface="Montserrat Bold" pitchFamily="34" charset="0"/>
                <a:ea typeface="Montserrat Bold" pitchFamily="34" charset="-122"/>
                <a:cs typeface="Montserrat Bold" pitchFamily="34" charset="-120"/>
              </a:rPr>
              <a:t>
Rabi Sah
Ritu Dhakal
</a:t>
            </a:r>
            <a:r>
              <a:rPr lang="en-US" sz="1833" b="1" dirty="0" err="1">
                <a:solidFill>
                  <a:srgbClr val="FFFFFF"/>
                </a:solidFill>
                <a:latin typeface="Montserrat Bold" pitchFamily="34" charset="0"/>
                <a:ea typeface="Montserrat Bold" pitchFamily="34" charset="-122"/>
                <a:cs typeface="Montserrat Bold" pitchFamily="34" charset="-120"/>
              </a:rPr>
              <a:t>Aashutosh</a:t>
            </a:r>
            <a:r>
              <a:rPr lang="en-US" sz="1833" b="1" dirty="0">
                <a:solidFill>
                  <a:srgbClr val="FFFFFF"/>
                </a:solidFill>
                <a:latin typeface="Montserrat Bold" pitchFamily="34" charset="0"/>
                <a:ea typeface="Montserrat Bold" pitchFamily="34" charset="-122"/>
                <a:cs typeface="Montserrat Bold" pitchFamily="34" charset="-120"/>
              </a:rPr>
              <a:t> Koirala
Bimal Lal Kunwar</a:t>
            </a:r>
            <a:endParaRPr lang="en-US" sz="183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1215348"/>
            <a:ext cx="4725492" cy="590649"/>
          </a:xfrm>
          <a:prstGeom prst="rect">
            <a:avLst/>
          </a:prstGeom>
          <a:noFill/>
          <a:ln/>
        </p:spPr>
        <p:txBody>
          <a:bodyPr wrap="none" lIns="0" tIns="0" rIns="0" bIns="0" rtlCol="0" anchor="t"/>
          <a:lstStyle/>
          <a:p>
            <a:pPr>
              <a:lnSpc>
                <a:spcPts val="4625"/>
              </a:lnSpc>
            </a:pPr>
            <a:r>
              <a:rPr lang="en-US" sz="3708" dirty="0">
                <a:solidFill>
                  <a:srgbClr val="EFD5FA"/>
                </a:solidFill>
                <a:latin typeface="Instrument Sans Medium" pitchFamily="34" charset="0"/>
                <a:ea typeface="Instrument Sans Medium" pitchFamily="34" charset="-122"/>
                <a:cs typeface="Instrument Sans Medium" pitchFamily="34" charset="-120"/>
              </a:rPr>
              <a:t>Ad-Hoc Topology</a:t>
            </a:r>
            <a:endParaRPr lang="en-US" sz="3708" dirty="0"/>
          </a:p>
        </p:txBody>
      </p:sp>
      <p:sp>
        <p:nvSpPr>
          <p:cNvPr id="4" name="Shape 1"/>
          <p:cNvSpPr/>
          <p:nvPr/>
        </p:nvSpPr>
        <p:spPr>
          <a:xfrm>
            <a:off x="661492" y="2296219"/>
            <a:ext cx="425252" cy="425252"/>
          </a:xfrm>
          <a:prstGeom prst="roundRect">
            <a:avLst>
              <a:gd name="adj" fmla="val 6667"/>
            </a:avLst>
          </a:prstGeom>
          <a:solidFill>
            <a:srgbClr val="434348"/>
          </a:solidFill>
          <a:ln/>
        </p:spPr>
      </p:sp>
      <p:sp>
        <p:nvSpPr>
          <p:cNvPr id="5" name="Text 2"/>
          <p:cNvSpPr/>
          <p:nvPr/>
        </p:nvSpPr>
        <p:spPr>
          <a:xfrm>
            <a:off x="1275755" y="2361108"/>
            <a:ext cx="2416175" cy="590550"/>
          </a:xfrm>
          <a:prstGeom prst="rect">
            <a:avLst/>
          </a:prstGeom>
          <a:noFill/>
          <a:ln/>
        </p:spPr>
        <p:txBody>
          <a:bodyPr wrap="squar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Direct Device Connection</a:t>
            </a:r>
            <a:endParaRPr lang="en-US" sz="1833" dirty="0"/>
          </a:p>
        </p:txBody>
      </p:sp>
      <p:sp>
        <p:nvSpPr>
          <p:cNvPr id="6" name="Text 3"/>
          <p:cNvSpPr/>
          <p:nvPr/>
        </p:nvSpPr>
        <p:spPr>
          <a:xfrm>
            <a:off x="1275755" y="3065066"/>
            <a:ext cx="2416175" cy="907257"/>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Devices connect peer-to-peer without intermediary routers or APs.</a:t>
            </a:r>
            <a:endParaRPr lang="en-US" sz="1458" dirty="0"/>
          </a:p>
        </p:txBody>
      </p:sp>
      <p:sp>
        <p:nvSpPr>
          <p:cNvPr id="7" name="Shape 4"/>
          <p:cNvSpPr/>
          <p:nvPr/>
        </p:nvSpPr>
        <p:spPr>
          <a:xfrm>
            <a:off x="3928169" y="2296219"/>
            <a:ext cx="425252" cy="425252"/>
          </a:xfrm>
          <a:prstGeom prst="roundRect">
            <a:avLst>
              <a:gd name="adj" fmla="val 6667"/>
            </a:avLst>
          </a:prstGeom>
          <a:solidFill>
            <a:srgbClr val="434348"/>
          </a:solidFill>
          <a:ln/>
        </p:spPr>
      </p:sp>
      <p:sp>
        <p:nvSpPr>
          <p:cNvPr id="8" name="Text 5"/>
          <p:cNvSpPr/>
          <p:nvPr/>
        </p:nvSpPr>
        <p:spPr>
          <a:xfrm>
            <a:off x="4542433" y="2361108"/>
            <a:ext cx="2362696"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Device Role</a:t>
            </a:r>
            <a:endParaRPr lang="en-US" sz="1833" dirty="0"/>
          </a:p>
        </p:txBody>
      </p:sp>
      <p:sp>
        <p:nvSpPr>
          <p:cNvPr id="9" name="Text 6"/>
          <p:cNvSpPr/>
          <p:nvPr/>
        </p:nvSpPr>
        <p:spPr>
          <a:xfrm>
            <a:off x="4542433" y="2769791"/>
            <a:ext cx="2416175" cy="1209675"/>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Each device functions as both sender and receiver, enabling flexible interactions.</a:t>
            </a:r>
            <a:endParaRPr lang="en-US" sz="1458" dirty="0"/>
          </a:p>
        </p:txBody>
      </p:sp>
      <p:sp>
        <p:nvSpPr>
          <p:cNvPr id="10" name="Shape 7"/>
          <p:cNvSpPr/>
          <p:nvPr/>
        </p:nvSpPr>
        <p:spPr>
          <a:xfrm>
            <a:off x="661492" y="4357489"/>
            <a:ext cx="425252" cy="425252"/>
          </a:xfrm>
          <a:prstGeom prst="roundRect">
            <a:avLst>
              <a:gd name="adj" fmla="val 6667"/>
            </a:avLst>
          </a:prstGeom>
          <a:solidFill>
            <a:srgbClr val="434348"/>
          </a:solidFill>
          <a:ln/>
        </p:spPr>
      </p:sp>
      <p:sp>
        <p:nvSpPr>
          <p:cNvPr id="11" name="Text 8"/>
          <p:cNvSpPr/>
          <p:nvPr/>
        </p:nvSpPr>
        <p:spPr>
          <a:xfrm>
            <a:off x="1275755" y="4422378"/>
            <a:ext cx="2362696"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Use Cases</a:t>
            </a:r>
            <a:endParaRPr lang="en-US" sz="1833" dirty="0"/>
          </a:p>
        </p:txBody>
      </p:sp>
      <p:sp>
        <p:nvSpPr>
          <p:cNvPr id="12" name="Text 9"/>
          <p:cNvSpPr/>
          <p:nvPr/>
        </p:nvSpPr>
        <p:spPr>
          <a:xfrm>
            <a:off x="1275756" y="4831060"/>
            <a:ext cx="5682754" cy="604838"/>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Ideal for spontaneous networks such as disaster relief, military, or quick file sharing.</a:t>
            </a:r>
            <a:endParaRPr lang="en-US" sz="1458" dirty="0"/>
          </a:p>
        </p:txBody>
      </p:sp>
      <p:pic>
        <p:nvPicPr>
          <p:cNvPr id="14" name="Picture 13">
            <a:extLst>
              <a:ext uri="{FF2B5EF4-FFF2-40B4-BE49-F238E27FC236}">
                <a16:creationId xmlns:a16="http://schemas.microsoft.com/office/drawing/2014/main" id="{15BF7BA8-A827-7345-5AC0-DCDFFD3BFA95}"/>
              </a:ext>
            </a:extLst>
          </p:cNvPr>
          <p:cNvPicPr>
            <a:picLocks noChangeAspect="1"/>
          </p:cNvPicPr>
          <p:nvPr/>
        </p:nvPicPr>
        <p:blipFill>
          <a:blip r:embed="rId4"/>
          <a:stretch>
            <a:fillRect/>
          </a:stretch>
        </p:blipFill>
        <p:spPr>
          <a:xfrm>
            <a:off x="4020273" y="2376567"/>
            <a:ext cx="241044" cy="235782"/>
          </a:xfrm>
          <a:prstGeom prst="rect">
            <a:avLst/>
          </a:prstGeom>
        </p:spPr>
      </p:pic>
      <p:pic>
        <p:nvPicPr>
          <p:cNvPr id="17" name="Picture 16">
            <a:extLst>
              <a:ext uri="{FF2B5EF4-FFF2-40B4-BE49-F238E27FC236}">
                <a16:creationId xmlns:a16="http://schemas.microsoft.com/office/drawing/2014/main" id="{D587B39F-4714-6D3A-BD23-C647FD3EABEB}"/>
              </a:ext>
            </a:extLst>
          </p:cNvPr>
          <p:cNvPicPr>
            <a:picLocks noChangeAspect="1"/>
          </p:cNvPicPr>
          <p:nvPr/>
        </p:nvPicPr>
        <p:blipFill>
          <a:blip r:embed="rId4"/>
          <a:stretch>
            <a:fillRect/>
          </a:stretch>
        </p:blipFill>
        <p:spPr>
          <a:xfrm>
            <a:off x="755410" y="2390855"/>
            <a:ext cx="241044" cy="235782"/>
          </a:xfrm>
          <a:prstGeom prst="rect">
            <a:avLst/>
          </a:prstGeom>
        </p:spPr>
      </p:pic>
      <p:pic>
        <p:nvPicPr>
          <p:cNvPr id="18" name="Picture 17">
            <a:extLst>
              <a:ext uri="{FF2B5EF4-FFF2-40B4-BE49-F238E27FC236}">
                <a16:creationId xmlns:a16="http://schemas.microsoft.com/office/drawing/2014/main" id="{A861F46D-5B21-BB39-37FC-4402F0A416E3}"/>
              </a:ext>
            </a:extLst>
          </p:cNvPr>
          <p:cNvPicPr>
            <a:picLocks noChangeAspect="1"/>
          </p:cNvPicPr>
          <p:nvPr/>
        </p:nvPicPr>
        <p:blipFill>
          <a:blip r:embed="rId4"/>
          <a:stretch>
            <a:fillRect/>
          </a:stretch>
        </p:blipFill>
        <p:spPr>
          <a:xfrm>
            <a:off x="753596" y="4457144"/>
            <a:ext cx="241044" cy="23578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C5A61-DB86-BDFD-C13A-42B442FDF272}"/>
              </a:ext>
            </a:extLst>
          </p:cNvPr>
          <p:cNvPicPr>
            <a:picLocks noChangeAspect="1"/>
          </p:cNvPicPr>
          <p:nvPr/>
        </p:nvPicPr>
        <p:blipFill>
          <a:blip r:embed="rId2"/>
          <a:stretch>
            <a:fillRect/>
          </a:stretch>
        </p:blipFill>
        <p:spPr>
          <a:xfrm>
            <a:off x="2187019" y="946609"/>
            <a:ext cx="7098383" cy="5376177"/>
          </a:xfrm>
          <a:prstGeom prst="rect">
            <a:avLst/>
          </a:prstGeom>
        </p:spPr>
      </p:pic>
    </p:spTree>
    <p:extLst>
      <p:ext uri="{BB962C8B-B14F-4D97-AF65-F5344CB8AC3E}">
        <p14:creationId xmlns:p14="http://schemas.microsoft.com/office/powerpoint/2010/main" val="2265197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951336"/>
            <a:ext cx="10521157" cy="590649"/>
          </a:xfrm>
          <a:prstGeom prst="rect">
            <a:avLst/>
          </a:prstGeom>
          <a:noFill/>
          <a:ln/>
        </p:spPr>
        <p:txBody>
          <a:bodyPr wrap="none" lIns="0" tIns="0" rIns="0" bIns="0" rtlCol="0" anchor="t"/>
          <a:lstStyle/>
          <a:p>
            <a:pPr>
              <a:lnSpc>
                <a:spcPts val="4625"/>
              </a:lnSpc>
            </a:pPr>
            <a:r>
              <a:rPr lang="en-US" sz="3708" dirty="0">
                <a:solidFill>
                  <a:srgbClr val="EFD5FA"/>
                </a:solidFill>
                <a:latin typeface="Instrument Sans Medium" pitchFamily="34" charset="0"/>
                <a:ea typeface="Instrument Sans Medium" pitchFamily="34" charset="-122"/>
                <a:cs typeface="Instrument Sans Medium" pitchFamily="34" charset="-120"/>
              </a:rPr>
              <a:t>Ad-Hoc Topology: Advantages &amp; Disadvantages</a:t>
            </a:r>
            <a:endParaRPr lang="en-US" sz="3708" dirty="0"/>
          </a:p>
        </p:txBody>
      </p:sp>
      <p:sp>
        <p:nvSpPr>
          <p:cNvPr id="3" name="Text 1"/>
          <p:cNvSpPr/>
          <p:nvPr/>
        </p:nvSpPr>
        <p:spPr>
          <a:xfrm>
            <a:off x="661492" y="3014464"/>
            <a:ext cx="2362696" cy="295275"/>
          </a:xfrm>
          <a:prstGeom prst="rect">
            <a:avLst/>
          </a:prstGeom>
          <a:noFill/>
          <a:ln/>
        </p:spPr>
        <p:txBody>
          <a:bodyPr wrap="none" lIns="0" tIns="0" rIns="0" bIns="0" rtlCol="0" anchor="t"/>
          <a:lstStyle/>
          <a:p>
            <a:pPr>
              <a:lnSpc>
                <a:spcPts val="2292"/>
              </a:lnSpc>
            </a:pPr>
            <a:r>
              <a:rPr lang="en-US" sz="1833" dirty="0">
                <a:solidFill>
                  <a:srgbClr val="EFD5FA"/>
                </a:solidFill>
                <a:latin typeface="Instrument Sans Medium" pitchFamily="34" charset="0"/>
                <a:ea typeface="Instrument Sans Medium" pitchFamily="34" charset="-122"/>
                <a:cs typeface="Instrument Sans Medium" pitchFamily="34" charset="-120"/>
              </a:rPr>
              <a:t>Advantages</a:t>
            </a:r>
            <a:endParaRPr lang="en-US" sz="1833" dirty="0"/>
          </a:p>
        </p:txBody>
      </p:sp>
      <p:sp>
        <p:nvSpPr>
          <p:cNvPr id="4" name="Text 2"/>
          <p:cNvSpPr/>
          <p:nvPr/>
        </p:nvSpPr>
        <p:spPr>
          <a:xfrm>
            <a:off x="661492" y="3498751"/>
            <a:ext cx="5203924"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Quick and effortless deployment in various environments</a:t>
            </a:r>
            <a:endParaRPr lang="en-US" sz="1458" dirty="0"/>
          </a:p>
        </p:txBody>
      </p:sp>
      <p:sp>
        <p:nvSpPr>
          <p:cNvPr id="5" name="Text 3"/>
          <p:cNvSpPr/>
          <p:nvPr/>
        </p:nvSpPr>
        <p:spPr>
          <a:xfrm>
            <a:off x="661492" y="4011961"/>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Operates independently of existing infrastructure</a:t>
            </a:r>
            <a:endParaRPr lang="en-US" sz="1458" dirty="0"/>
          </a:p>
        </p:txBody>
      </p:sp>
      <p:sp>
        <p:nvSpPr>
          <p:cNvPr id="6" name="Text 4"/>
          <p:cNvSpPr/>
          <p:nvPr/>
        </p:nvSpPr>
        <p:spPr>
          <a:xfrm>
            <a:off x="661492" y="4538167"/>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Cost-effective as it eliminates access point hardware</a:t>
            </a:r>
            <a:endParaRPr lang="en-US" sz="1458" dirty="0"/>
          </a:p>
        </p:txBody>
      </p:sp>
      <p:sp>
        <p:nvSpPr>
          <p:cNvPr id="7" name="Text 5"/>
          <p:cNvSpPr/>
          <p:nvPr/>
        </p:nvSpPr>
        <p:spPr>
          <a:xfrm>
            <a:off x="6332935" y="3014464"/>
            <a:ext cx="2362696" cy="295275"/>
          </a:xfrm>
          <a:prstGeom prst="rect">
            <a:avLst/>
          </a:prstGeom>
          <a:noFill/>
          <a:ln/>
        </p:spPr>
        <p:txBody>
          <a:bodyPr wrap="none" lIns="0" tIns="0" rIns="0" bIns="0" rtlCol="0" anchor="t"/>
          <a:lstStyle/>
          <a:p>
            <a:pPr>
              <a:lnSpc>
                <a:spcPts val="2292"/>
              </a:lnSpc>
            </a:pPr>
            <a:r>
              <a:rPr lang="en-US" sz="1833" dirty="0">
                <a:solidFill>
                  <a:srgbClr val="EFD5FA"/>
                </a:solidFill>
                <a:latin typeface="Instrument Sans Medium" pitchFamily="34" charset="0"/>
                <a:ea typeface="Instrument Sans Medium" pitchFamily="34" charset="-122"/>
                <a:cs typeface="Instrument Sans Medium" pitchFamily="34" charset="-120"/>
              </a:rPr>
              <a:t>Disadvantages</a:t>
            </a:r>
            <a:endParaRPr lang="en-US" sz="1833" dirty="0"/>
          </a:p>
        </p:txBody>
      </p:sp>
      <p:sp>
        <p:nvSpPr>
          <p:cNvPr id="8" name="Text 6"/>
          <p:cNvSpPr/>
          <p:nvPr/>
        </p:nvSpPr>
        <p:spPr>
          <a:xfrm>
            <a:off x="6332935" y="3498751"/>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Limited security measures and controls</a:t>
            </a:r>
            <a:endParaRPr lang="en-US" sz="1458" dirty="0"/>
          </a:p>
        </p:txBody>
      </p:sp>
      <p:sp>
        <p:nvSpPr>
          <p:cNvPr id="9" name="Text 7"/>
          <p:cNvSpPr/>
          <p:nvPr/>
        </p:nvSpPr>
        <p:spPr>
          <a:xfrm>
            <a:off x="6332935" y="3867250"/>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Weak scalability and coverage for large networks</a:t>
            </a:r>
            <a:endParaRPr lang="en-US" sz="1458" dirty="0"/>
          </a:p>
        </p:txBody>
      </p:sp>
      <p:sp>
        <p:nvSpPr>
          <p:cNvPr id="10" name="Text 8"/>
          <p:cNvSpPr/>
          <p:nvPr/>
        </p:nvSpPr>
        <p:spPr>
          <a:xfrm>
            <a:off x="6332935" y="4235748"/>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Unsuitable for sustained or complex network needs</a:t>
            </a:r>
            <a:endParaRPr lang="en-US" sz="1458" dirty="0"/>
          </a:p>
        </p:txBody>
      </p:sp>
      <p:pic>
        <p:nvPicPr>
          <p:cNvPr id="12" name="Picture 11">
            <a:extLst>
              <a:ext uri="{FF2B5EF4-FFF2-40B4-BE49-F238E27FC236}">
                <a16:creationId xmlns:a16="http://schemas.microsoft.com/office/drawing/2014/main" id="{6C1B5606-3049-7BCC-05B5-27BB6D5BDC20}"/>
              </a:ext>
            </a:extLst>
          </p:cNvPr>
          <p:cNvPicPr>
            <a:picLocks noChangeAspect="1"/>
          </p:cNvPicPr>
          <p:nvPr/>
        </p:nvPicPr>
        <p:blipFill>
          <a:blip r:embed="rId3"/>
          <a:stretch>
            <a:fillRect/>
          </a:stretch>
        </p:blipFill>
        <p:spPr>
          <a:xfrm>
            <a:off x="8599407" y="6420169"/>
            <a:ext cx="3496163" cy="3524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1490564"/>
            <a:ext cx="4725492" cy="590649"/>
          </a:xfrm>
          <a:prstGeom prst="rect">
            <a:avLst/>
          </a:prstGeom>
          <a:noFill/>
          <a:ln/>
        </p:spPr>
        <p:txBody>
          <a:bodyPr wrap="none" lIns="0" tIns="0" rIns="0" bIns="0" rtlCol="0" anchor="t"/>
          <a:lstStyle/>
          <a:p>
            <a:pPr>
              <a:lnSpc>
                <a:spcPts val="4625"/>
              </a:lnSpc>
            </a:pPr>
            <a:r>
              <a:rPr lang="en-US" sz="3708" dirty="0">
                <a:solidFill>
                  <a:srgbClr val="EFD5FA"/>
                </a:solidFill>
                <a:latin typeface="Instrument Sans Medium" pitchFamily="34" charset="0"/>
                <a:ea typeface="Instrument Sans Medium" pitchFamily="34" charset="-122"/>
                <a:cs typeface="Instrument Sans Medium" pitchFamily="34" charset="-120"/>
              </a:rPr>
              <a:t>Mesh Topology</a:t>
            </a:r>
            <a:endParaRPr lang="en-US" sz="3708" dirty="0"/>
          </a:p>
        </p:txBody>
      </p:sp>
      <p:sp>
        <p:nvSpPr>
          <p:cNvPr id="4" name="Shape 1"/>
          <p:cNvSpPr/>
          <p:nvPr/>
        </p:nvSpPr>
        <p:spPr>
          <a:xfrm>
            <a:off x="661492" y="2364681"/>
            <a:ext cx="141684" cy="711101"/>
          </a:xfrm>
          <a:prstGeom prst="roundRect">
            <a:avLst>
              <a:gd name="adj" fmla="val 20012"/>
            </a:avLst>
          </a:prstGeom>
          <a:solidFill>
            <a:srgbClr val="434348"/>
          </a:solidFill>
          <a:ln/>
        </p:spPr>
      </p:sp>
      <p:sp>
        <p:nvSpPr>
          <p:cNvPr id="5" name="Text 2"/>
          <p:cNvSpPr/>
          <p:nvPr/>
        </p:nvSpPr>
        <p:spPr>
          <a:xfrm>
            <a:off x="1086645" y="2364681"/>
            <a:ext cx="2362696"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Multiple Connections</a:t>
            </a:r>
            <a:endParaRPr lang="en-US" sz="1833" dirty="0"/>
          </a:p>
        </p:txBody>
      </p:sp>
      <p:sp>
        <p:nvSpPr>
          <p:cNvPr id="6" name="Text 3"/>
          <p:cNvSpPr/>
          <p:nvPr/>
        </p:nvSpPr>
        <p:spPr>
          <a:xfrm>
            <a:off x="1086644" y="2773363"/>
            <a:ext cx="5871865" cy="302419"/>
          </a:xfrm>
          <a:prstGeom prst="rect">
            <a:avLst/>
          </a:prstGeom>
          <a:noFill/>
          <a:ln/>
        </p:spPr>
        <p:txBody>
          <a:bodyPr wrap="non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Each node links to several others, creating a web of pathways.</a:t>
            </a:r>
            <a:endParaRPr lang="en-US" sz="1458" dirty="0"/>
          </a:p>
        </p:txBody>
      </p:sp>
      <p:sp>
        <p:nvSpPr>
          <p:cNvPr id="7" name="Shape 4"/>
          <p:cNvSpPr/>
          <p:nvPr/>
        </p:nvSpPr>
        <p:spPr>
          <a:xfrm>
            <a:off x="944960" y="3264794"/>
            <a:ext cx="141684" cy="711101"/>
          </a:xfrm>
          <a:prstGeom prst="roundRect">
            <a:avLst>
              <a:gd name="adj" fmla="val 20012"/>
            </a:avLst>
          </a:prstGeom>
          <a:solidFill>
            <a:srgbClr val="434348"/>
          </a:solidFill>
          <a:ln/>
        </p:spPr>
      </p:sp>
      <p:sp>
        <p:nvSpPr>
          <p:cNvPr id="8" name="Text 5"/>
          <p:cNvSpPr/>
          <p:nvPr/>
        </p:nvSpPr>
        <p:spPr>
          <a:xfrm>
            <a:off x="1370112" y="3264793"/>
            <a:ext cx="2362696"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Self-Healing</a:t>
            </a:r>
            <a:endParaRPr lang="en-US" sz="1833" dirty="0"/>
          </a:p>
        </p:txBody>
      </p:sp>
      <p:sp>
        <p:nvSpPr>
          <p:cNvPr id="9" name="Text 6"/>
          <p:cNvSpPr/>
          <p:nvPr/>
        </p:nvSpPr>
        <p:spPr>
          <a:xfrm>
            <a:off x="1370112" y="3673476"/>
            <a:ext cx="5588397" cy="302419"/>
          </a:xfrm>
          <a:prstGeom prst="rect">
            <a:avLst/>
          </a:prstGeom>
          <a:noFill/>
          <a:ln/>
        </p:spPr>
        <p:txBody>
          <a:bodyPr wrap="non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Network reroutes traffic if paths fail, enhancing reliability.</a:t>
            </a:r>
            <a:endParaRPr lang="en-US" sz="1458" dirty="0"/>
          </a:p>
        </p:txBody>
      </p:sp>
      <p:sp>
        <p:nvSpPr>
          <p:cNvPr id="10" name="Shape 7"/>
          <p:cNvSpPr/>
          <p:nvPr/>
        </p:nvSpPr>
        <p:spPr>
          <a:xfrm>
            <a:off x="1228527" y="4164906"/>
            <a:ext cx="141684" cy="1013519"/>
          </a:xfrm>
          <a:prstGeom prst="roundRect">
            <a:avLst>
              <a:gd name="adj" fmla="val 20012"/>
            </a:avLst>
          </a:prstGeom>
          <a:solidFill>
            <a:srgbClr val="434348"/>
          </a:solidFill>
          <a:ln/>
        </p:spPr>
      </p:sp>
      <p:sp>
        <p:nvSpPr>
          <p:cNvPr id="11" name="Text 8"/>
          <p:cNvSpPr/>
          <p:nvPr/>
        </p:nvSpPr>
        <p:spPr>
          <a:xfrm>
            <a:off x="1653680" y="4164906"/>
            <a:ext cx="2362696"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Applications</a:t>
            </a:r>
            <a:endParaRPr lang="en-US" sz="1833" dirty="0"/>
          </a:p>
        </p:txBody>
      </p:sp>
      <p:sp>
        <p:nvSpPr>
          <p:cNvPr id="12" name="Text 9"/>
          <p:cNvSpPr/>
          <p:nvPr/>
        </p:nvSpPr>
        <p:spPr>
          <a:xfrm>
            <a:off x="1653679" y="4573588"/>
            <a:ext cx="5304830" cy="604838"/>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Used in smart homes, industrial environments, and city-wide Wi-Fi deployments.</a:t>
            </a:r>
            <a:endParaRPr lang="en-US" sz="1458"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3AFA67-D7E0-B26F-058E-A2D6BF84687F}"/>
              </a:ext>
            </a:extLst>
          </p:cNvPr>
          <p:cNvPicPr>
            <a:picLocks noChangeAspect="1"/>
          </p:cNvPicPr>
          <p:nvPr/>
        </p:nvPicPr>
        <p:blipFill>
          <a:blip r:embed="rId2"/>
          <a:stretch>
            <a:fillRect/>
          </a:stretch>
        </p:blipFill>
        <p:spPr>
          <a:xfrm>
            <a:off x="2865748" y="992661"/>
            <a:ext cx="6353666" cy="4755585"/>
          </a:xfrm>
          <a:prstGeom prst="rect">
            <a:avLst/>
          </a:prstGeom>
        </p:spPr>
      </p:pic>
    </p:spTree>
    <p:extLst>
      <p:ext uri="{BB962C8B-B14F-4D97-AF65-F5344CB8AC3E}">
        <p14:creationId xmlns:p14="http://schemas.microsoft.com/office/powerpoint/2010/main" val="523734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800126"/>
            <a:ext cx="9991130" cy="590649"/>
          </a:xfrm>
          <a:prstGeom prst="rect">
            <a:avLst/>
          </a:prstGeom>
          <a:noFill/>
          <a:ln/>
        </p:spPr>
        <p:txBody>
          <a:bodyPr wrap="none" lIns="0" tIns="0" rIns="0" bIns="0" rtlCol="0" anchor="t"/>
          <a:lstStyle/>
          <a:p>
            <a:pPr>
              <a:lnSpc>
                <a:spcPts val="4625"/>
              </a:lnSpc>
            </a:pPr>
            <a:r>
              <a:rPr lang="en-US" sz="3708" dirty="0">
                <a:solidFill>
                  <a:srgbClr val="EFD5FA"/>
                </a:solidFill>
                <a:latin typeface="Instrument Sans Medium" pitchFamily="34" charset="0"/>
                <a:ea typeface="Instrument Sans Medium" pitchFamily="34" charset="-122"/>
                <a:cs typeface="Instrument Sans Medium" pitchFamily="34" charset="-120"/>
              </a:rPr>
              <a:t>Mesh Topology: Advantages &amp; Disadvantages</a:t>
            </a:r>
            <a:endParaRPr lang="en-US" sz="3708" dirty="0"/>
          </a:p>
        </p:txBody>
      </p:sp>
      <p:sp>
        <p:nvSpPr>
          <p:cNvPr id="3" name="Text 1"/>
          <p:cNvSpPr/>
          <p:nvPr/>
        </p:nvSpPr>
        <p:spPr>
          <a:xfrm>
            <a:off x="661492" y="2863255"/>
            <a:ext cx="2362696" cy="295275"/>
          </a:xfrm>
          <a:prstGeom prst="rect">
            <a:avLst/>
          </a:prstGeom>
          <a:noFill/>
          <a:ln/>
        </p:spPr>
        <p:txBody>
          <a:bodyPr wrap="none" lIns="0" tIns="0" rIns="0" bIns="0" rtlCol="0" anchor="t"/>
          <a:lstStyle/>
          <a:p>
            <a:pPr>
              <a:lnSpc>
                <a:spcPts val="2292"/>
              </a:lnSpc>
            </a:pPr>
            <a:r>
              <a:rPr lang="en-US" sz="1833" dirty="0">
                <a:solidFill>
                  <a:srgbClr val="EFD5FA"/>
                </a:solidFill>
                <a:latin typeface="Instrument Sans Medium" pitchFamily="34" charset="0"/>
                <a:ea typeface="Instrument Sans Medium" pitchFamily="34" charset="-122"/>
                <a:cs typeface="Instrument Sans Medium" pitchFamily="34" charset="-120"/>
              </a:rPr>
              <a:t>Advantages</a:t>
            </a:r>
            <a:endParaRPr lang="en-US" sz="1833" dirty="0"/>
          </a:p>
        </p:txBody>
      </p:sp>
      <p:sp>
        <p:nvSpPr>
          <p:cNvPr id="4" name="Text 2"/>
          <p:cNvSpPr/>
          <p:nvPr/>
        </p:nvSpPr>
        <p:spPr>
          <a:xfrm>
            <a:off x="661492" y="3347542"/>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Exceptional fault tolerance and network reliability</a:t>
            </a:r>
            <a:endParaRPr lang="en-US" sz="1458" dirty="0"/>
          </a:p>
        </p:txBody>
      </p:sp>
      <p:sp>
        <p:nvSpPr>
          <p:cNvPr id="5" name="Text 3"/>
          <p:cNvSpPr/>
          <p:nvPr/>
        </p:nvSpPr>
        <p:spPr>
          <a:xfrm>
            <a:off x="661492" y="3716041"/>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No single point of failure enhances uptime</a:t>
            </a:r>
            <a:endParaRPr lang="en-US" sz="1458" dirty="0"/>
          </a:p>
        </p:txBody>
      </p:sp>
      <p:sp>
        <p:nvSpPr>
          <p:cNvPr id="6" name="Text 4"/>
          <p:cNvSpPr/>
          <p:nvPr/>
        </p:nvSpPr>
        <p:spPr>
          <a:xfrm>
            <a:off x="661492" y="4084539"/>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Effective for broad-area wireless coverage</a:t>
            </a:r>
            <a:endParaRPr lang="en-US" sz="1458" dirty="0"/>
          </a:p>
        </p:txBody>
      </p:sp>
      <p:sp>
        <p:nvSpPr>
          <p:cNvPr id="7" name="Text 5"/>
          <p:cNvSpPr/>
          <p:nvPr/>
        </p:nvSpPr>
        <p:spPr>
          <a:xfrm>
            <a:off x="6332935" y="2863255"/>
            <a:ext cx="2362696" cy="295275"/>
          </a:xfrm>
          <a:prstGeom prst="rect">
            <a:avLst/>
          </a:prstGeom>
          <a:noFill/>
          <a:ln/>
        </p:spPr>
        <p:txBody>
          <a:bodyPr wrap="none" lIns="0" tIns="0" rIns="0" bIns="0" rtlCol="0" anchor="t"/>
          <a:lstStyle/>
          <a:p>
            <a:pPr>
              <a:lnSpc>
                <a:spcPts val="2292"/>
              </a:lnSpc>
            </a:pPr>
            <a:r>
              <a:rPr lang="en-US" sz="1833" dirty="0">
                <a:solidFill>
                  <a:srgbClr val="EFD5FA"/>
                </a:solidFill>
                <a:latin typeface="Instrument Sans Medium" pitchFamily="34" charset="0"/>
                <a:ea typeface="Instrument Sans Medium" pitchFamily="34" charset="-122"/>
                <a:cs typeface="Instrument Sans Medium" pitchFamily="34" charset="-120"/>
              </a:rPr>
              <a:t>Disadvantages</a:t>
            </a:r>
            <a:endParaRPr lang="en-US" sz="1833" dirty="0"/>
          </a:p>
        </p:txBody>
      </p:sp>
      <p:sp>
        <p:nvSpPr>
          <p:cNvPr id="8" name="Text 6"/>
          <p:cNvSpPr/>
          <p:nvPr/>
        </p:nvSpPr>
        <p:spPr>
          <a:xfrm>
            <a:off x="6332935" y="3347542"/>
            <a:ext cx="5203924"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Complexity in network setup and ongoing management</a:t>
            </a:r>
            <a:endParaRPr lang="en-US" sz="1458" dirty="0"/>
          </a:p>
        </p:txBody>
      </p:sp>
      <p:sp>
        <p:nvSpPr>
          <p:cNvPr id="9" name="Text 7"/>
          <p:cNvSpPr/>
          <p:nvPr/>
        </p:nvSpPr>
        <p:spPr>
          <a:xfrm>
            <a:off x="6332935" y="4018459"/>
            <a:ext cx="5203924"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Higher costs due to multiple interconnections and hardware</a:t>
            </a:r>
            <a:endParaRPr lang="en-US" sz="1458" dirty="0"/>
          </a:p>
        </p:txBody>
      </p:sp>
      <p:sp>
        <p:nvSpPr>
          <p:cNvPr id="10" name="Text 8"/>
          <p:cNvSpPr/>
          <p:nvPr/>
        </p:nvSpPr>
        <p:spPr>
          <a:xfrm>
            <a:off x="6332935" y="4689376"/>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Requires advanced, capable devices for routing duties</a:t>
            </a:r>
            <a:endParaRPr lang="en-US" sz="1458" dirty="0"/>
          </a:p>
        </p:txBody>
      </p:sp>
      <p:pic>
        <p:nvPicPr>
          <p:cNvPr id="12" name="Picture 11">
            <a:extLst>
              <a:ext uri="{FF2B5EF4-FFF2-40B4-BE49-F238E27FC236}">
                <a16:creationId xmlns:a16="http://schemas.microsoft.com/office/drawing/2014/main" id="{45D72BC7-7929-D585-4B24-C76EDD385993}"/>
              </a:ext>
            </a:extLst>
          </p:cNvPr>
          <p:cNvPicPr>
            <a:picLocks noChangeAspect="1"/>
          </p:cNvPicPr>
          <p:nvPr/>
        </p:nvPicPr>
        <p:blipFill>
          <a:blip r:embed="rId3"/>
          <a:stretch>
            <a:fillRect/>
          </a:stretch>
        </p:blipFill>
        <p:spPr>
          <a:xfrm>
            <a:off x="8708366" y="6498455"/>
            <a:ext cx="3391373" cy="2952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3492" y="1728094"/>
            <a:ext cx="5411788" cy="590649"/>
          </a:xfrm>
          <a:prstGeom prst="rect">
            <a:avLst/>
          </a:prstGeom>
          <a:noFill/>
          <a:ln/>
        </p:spPr>
        <p:txBody>
          <a:bodyPr wrap="none" lIns="0" tIns="0" rIns="0" bIns="0" rtlCol="0" anchor="t"/>
          <a:lstStyle/>
          <a:p>
            <a:pPr>
              <a:lnSpc>
                <a:spcPts val="4625"/>
              </a:lnSpc>
            </a:pPr>
            <a:r>
              <a:rPr lang="en-US" sz="3708" dirty="0">
                <a:solidFill>
                  <a:srgbClr val="EFD5FA"/>
                </a:solidFill>
                <a:latin typeface="Instrument Sans Medium" pitchFamily="34" charset="0"/>
                <a:ea typeface="Instrument Sans Medium" pitchFamily="34" charset="-122"/>
                <a:cs typeface="Instrument Sans Medium" pitchFamily="34" charset="-120"/>
              </a:rPr>
              <a:t>Star Topology (Wireless)</a:t>
            </a:r>
            <a:endParaRPr lang="en-US" sz="3708" dirty="0"/>
          </a:p>
        </p:txBody>
      </p:sp>
      <p:sp>
        <p:nvSpPr>
          <p:cNvPr id="4" name="Shape 1"/>
          <p:cNvSpPr/>
          <p:nvPr/>
        </p:nvSpPr>
        <p:spPr>
          <a:xfrm>
            <a:off x="5233492" y="2602210"/>
            <a:ext cx="425252" cy="425252"/>
          </a:xfrm>
          <a:prstGeom prst="roundRect">
            <a:avLst>
              <a:gd name="adj" fmla="val 6667"/>
            </a:avLst>
          </a:prstGeom>
          <a:solidFill>
            <a:srgbClr val="434348"/>
          </a:solidFill>
          <a:ln/>
        </p:spPr>
      </p:sp>
      <p:sp>
        <p:nvSpPr>
          <p:cNvPr id="5" name="Text 2"/>
          <p:cNvSpPr/>
          <p:nvPr/>
        </p:nvSpPr>
        <p:spPr>
          <a:xfrm>
            <a:off x="5847755" y="2667099"/>
            <a:ext cx="2362696"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Central Access Point</a:t>
            </a:r>
            <a:endParaRPr lang="en-US" sz="1833" dirty="0"/>
          </a:p>
        </p:txBody>
      </p:sp>
      <p:sp>
        <p:nvSpPr>
          <p:cNvPr id="6" name="Text 3"/>
          <p:cNvSpPr/>
          <p:nvPr/>
        </p:nvSpPr>
        <p:spPr>
          <a:xfrm>
            <a:off x="5847755" y="3075782"/>
            <a:ext cx="2416175" cy="604838"/>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All devices connect via single wireless hub</a:t>
            </a:r>
            <a:endParaRPr lang="en-US" sz="1458" dirty="0"/>
          </a:p>
        </p:txBody>
      </p:sp>
      <p:sp>
        <p:nvSpPr>
          <p:cNvPr id="7" name="Shape 4"/>
          <p:cNvSpPr/>
          <p:nvPr/>
        </p:nvSpPr>
        <p:spPr>
          <a:xfrm>
            <a:off x="8500169" y="2602210"/>
            <a:ext cx="425252" cy="425252"/>
          </a:xfrm>
          <a:prstGeom prst="roundRect">
            <a:avLst>
              <a:gd name="adj" fmla="val 6667"/>
            </a:avLst>
          </a:prstGeom>
          <a:solidFill>
            <a:srgbClr val="434348"/>
          </a:solidFill>
          <a:ln/>
        </p:spPr>
      </p:sp>
      <p:sp>
        <p:nvSpPr>
          <p:cNvPr id="8" name="Text 5"/>
          <p:cNvSpPr/>
          <p:nvPr/>
        </p:nvSpPr>
        <p:spPr>
          <a:xfrm>
            <a:off x="9114433" y="2667099"/>
            <a:ext cx="2416175" cy="590550"/>
          </a:xfrm>
          <a:prstGeom prst="rect">
            <a:avLst/>
          </a:prstGeom>
          <a:noFill/>
          <a:ln/>
        </p:spPr>
        <p:txBody>
          <a:bodyPr wrap="squar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Device Communication</a:t>
            </a:r>
            <a:endParaRPr lang="en-US" sz="1833" dirty="0"/>
          </a:p>
        </p:txBody>
      </p:sp>
      <p:sp>
        <p:nvSpPr>
          <p:cNvPr id="9" name="Text 6"/>
          <p:cNvSpPr/>
          <p:nvPr/>
        </p:nvSpPr>
        <p:spPr>
          <a:xfrm>
            <a:off x="9114433" y="3371057"/>
            <a:ext cx="2416175" cy="604838"/>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No direct device-to-device linkage</a:t>
            </a:r>
            <a:endParaRPr lang="en-US" sz="1458" dirty="0"/>
          </a:p>
        </p:txBody>
      </p:sp>
      <p:sp>
        <p:nvSpPr>
          <p:cNvPr id="10" name="Shape 7"/>
          <p:cNvSpPr/>
          <p:nvPr/>
        </p:nvSpPr>
        <p:spPr>
          <a:xfrm>
            <a:off x="5233492" y="4353917"/>
            <a:ext cx="425252" cy="425252"/>
          </a:xfrm>
          <a:prstGeom prst="roundRect">
            <a:avLst>
              <a:gd name="adj" fmla="val 6667"/>
            </a:avLst>
          </a:prstGeom>
          <a:solidFill>
            <a:srgbClr val="434348"/>
          </a:solidFill>
          <a:ln/>
        </p:spPr>
      </p:sp>
      <p:sp>
        <p:nvSpPr>
          <p:cNvPr id="11" name="Text 8"/>
          <p:cNvSpPr/>
          <p:nvPr/>
        </p:nvSpPr>
        <p:spPr>
          <a:xfrm>
            <a:off x="5847755" y="4418807"/>
            <a:ext cx="2362696"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Common Uses</a:t>
            </a:r>
            <a:endParaRPr lang="en-US" sz="1833" dirty="0"/>
          </a:p>
        </p:txBody>
      </p:sp>
      <p:sp>
        <p:nvSpPr>
          <p:cNvPr id="12" name="Text 9"/>
          <p:cNvSpPr/>
          <p:nvPr/>
        </p:nvSpPr>
        <p:spPr>
          <a:xfrm>
            <a:off x="5847756" y="4827489"/>
            <a:ext cx="5682754" cy="302419"/>
          </a:xfrm>
          <a:prstGeom prst="rect">
            <a:avLst/>
          </a:prstGeom>
          <a:noFill/>
          <a:ln/>
        </p:spPr>
        <p:txBody>
          <a:bodyPr wrap="non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Homes, cafes, small businesses</a:t>
            </a:r>
            <a:endParaRPr lang="en-US" sz="1458" dirty="0"/>
          </a:p>
        </p:txBody>
      </p:sp>
      <p:pic>
        <p:nvPicPr>
          <p:cNvPr id="14" name="Picture 13">
            <a:extLst>
              <a:ext uri="{FF2B5EF4-FFF2-40B4-BE49-F238E27FC236}">
                <a16:creationId xmlns:a16="http://schemas.microsoft.com/office/drawing/2014/main" id="{37DDBB1A-3285-CC47-0FC6-CCB7C74718C7}"/>
              </a:ext>
            </a:extLst>
          </p:cNvPr>
          <p:cNvPicPr>
            <a:picLocks noChangeAspect="1"/>
          </p:cNvPicPr>
          <p:nvPr/>
        </p:nvPicPr>
        <p:blipFill>
          <a:blip r:embed="rId4"/>
          <a:stretch>
            <a:fillRect/>
          </a:stretch>
        </p:blipFill>
        <p:spPr>
          <a:xfrm>
            <a:off x="8857785" y="6398976"/>
            <a:ext cx="3334215" cy="40010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EFB5DC-F378-1C87-F732-0C65FF1F7C93}"/>
              </a:ext>
            </a:extLst>
          </p:cNvPr>
          <p:cNvPicPr>
            <a:picLocks noChangeAspect="1"/>
          </p:cNvPicPr>
          <p:nvPr/>
        </p:nvPicPr>
        <p:blipFill>
          <a:blip r:embed="rId2"/>
          <a:stretch>
            <a:fillRect/>
          </a:stretch>
        </p:blipFill>
        <p:spPr>
          <a:xfrm>
            <a:off x="3195686" y="897268"/>
            <a:ext cx="5533533" cy="4709390"/>
          </a:xfrm>
          <a:prstGeom prst="rect">
            <a:avLst/>
          </a:prstGeom>
        </p:spPr>
      </p:pic>
    </p:spTree>
    <p:extLst>
      <p:ext uri="{BB962C8B-B14F-4D97-AF65-F5344CB8AC3E}">
        <p14:creationId xmlns:p14="http://schemas.microsoft.com/office/powerpoint/2010/main" val="2724045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3492" y="1350070"/>
            <a:ext cx="5957987" cy="590649"/>
          </a:xfrm>
          <a:prstGeom prst="rect">
            <a:avLst/>
          </a:prstGeom>
          <a:noFill/>
          <a:ln/>
        </p:spPr>
        <p:txBody>
          <a:bodyPr wrap="none" lIns="0" tIns="0" rIns="0" bIns="0" rtlCol="0" anchor="t"/>
          <a:lstStyle/>
          <a:p>
            <a:pPr>
              <a:lnSpc>
                <a:spcPts val="4625"/>
              </a:lnSpc>
            </a:pPr>
            <a:r>
              <a:rPr lang="en-US" sz="3708" dirty="0">
                <a:solidFill>
                  <a:srgbClr val="EFD5FA"/>
                </a:solidFill>
                <a:latin typeface="Instrument Sans Medium" pitchFamily="34" charset="0"/>
                <a:ea typeface="Instrument Sans Medium" pitchFamily="34" charset="-122"/>
                <a:cs typeface="Instrument Sans Medium" pitchFamily="34" charset="-120"/>
              </a:rPr>
              <a:t>Star Topology: Pros &amp; Cons</a:t>
            </a:r>
            <a:endParaRPr lang="en-US" sz="3708" dirty="0"/>
          </a:p>
        </p:txBody>
      </p:sp>
      <p:pic>
        <p:nvPicPr>
          <p:cNvPr id="4" name="Image 1" descr="preencoded.png"/>
          <p:cNvPicPr>
            <a:picLocks noChangeAspect="1"/>
          </p:cNvPicPr>
          <p:nvPr/>
        </p:nvPicPr>
        <p:blipFill>
          <a:blip r:embed="rId4"/>
          <a:stretch>
            <a:fillRect/>
          </a:stretch>
        </p:blipFill>
        <p:spPr>
          <a:xfrm>
            <a:off x="5233492" y="2224187"/>
            <a:ext cx="945058" cy="1826121"/>
          </a:xfrm>
          <a:prstGeom prst="rect">
            <a:avLst/>
          </a:prstGeom>
        </p:spPr>
      </p:pic>
      <p:sp>
        <p:nvSpPr>
          <p:cNvPr id="5" name="Text 1"/>
          <p:cNvSpPr/>
          <p:nvPr/>
        </p:nvSpPr>
        <p:spPr>
          <a:xfrm>
            <a:off x="6462019" y="2413198"/>
            <a:ext cx="2362696"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Advantages</a:t>
            </a:r>
            <a:endParaRPr lang="en-US" sz="1833" dirty="0"/>
          </a:p>
        </p:txBody>
      </p:sp>
      <p:sp>
        <p:nvSpPr>
          <p:cNvPr id="6" name="Text 2"/>
          <p:cNvSpPr/>
          <p:nvPr/>
        </p:nvSpPr>
        <p:spPr>
          <a:xfrm>
            <a:off x="6462019" y="2821881"/>
            <a:ext cx="5068491"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Simple setup and expansion</a:t>
            </a:r>
            <a:endParaRPr lang="en-US" sz="1458" dirty="0"/>
          </a:p>
        </p:txBody>
      </p:sp>
      <p:sp>
        <p:nvSpPr>
          <p:cNvPr id="7" name="Text 3"/>
          <p:cNvSpPr/>
          <p:nvPr/>
        </p:nvSpPr>
        <p:spPr>
          <a:xfrm>
            <a:off x="6462019" y="3190380"/>
            <a:ext cx="5068491"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Easy management and troubleshooting</a:t>
            </a:r>
            <a:endParaRPr lang="en-US" sz="1458" dirty="0"/>
          </a:p>
        </p:txBody>
      </p:sp>
      <p:sp>
        <p:nvSpPr>
          <p:cNvPr id="8" name="Text 4"/>
          <p:cNvSpPr/>
          <p:nvPr/>
        </p:nvSpPr>
        <p:spPr>
          <a:xfrm>
            <a:off x="6462019" y="3558878"/>
            <a:ext cx="5068491"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Single device failures don’t disrupt network</a:t>
            </a:r>
            <a:endParaRPr lang="en-US" sz="1458" dirty="0"/>
          </a:p>
        </p:txBody>
      </p:sp>
      <p:pic>
        <p:nvPicPr>
          <p:cNvPr id="9" name="Image 2" descr="preencoded.png"/>
          <p:cNvPicPr>
            <a:picLocks noChangeAspect="1"/>
          </p:cNvPicPr>
          <p:nvPr/>
        </p:nvPicPr>
        <p:blipFill>
          <a:blip r:embed="rId5"/>
          <a:stretch>
            <a:fillRect/>
          </a:stretch>
        </p:blipFill>
        <p:spPr>
          <a:xfrm>
            <a:off x="5233492" y="4050308"/>
            <a:ext cx="945058" cy="1457623"/>
          </a:xfrm>
          <a:prstGeom prst="rect">
            <a:avLst/>
          </a:prstGeom>
        </p:spPr>
      </p:pic>
      <p:sp>
        <p:nvSpPr>
          <p:cNvPr id="10" name="Text 5"/>
          <p:cNvSpPr/>
          <p:nvPr/>
        </p:nvSpPr>
        <p:spPr>
          <a:xfrm>
            <a:off x="6462019" y="4239319"/>
            <a:ext cx="2362696"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Disadvantages</a:t>
            </a:r>
            <a:endParaRPr lang="en-US" sz="1833" dirty="0"/>
          </a:p>
        </p:txBody>
      </p:sp>
      <p:sp>
        <p:nvSpPr>
          <p:cNvPr id="11" name="Text 6"/>
          <p:cNvSpPr/>
          <p:nvPr/>
        </p:nvSpPr>
        <p:spPr>
          <a:xfrm>
            <a:off x="6462019" y="4648002"/>
            <a:ext cx="5068491"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Access point is a single point of failure</a:t>
            </a:r>
            <a:endParaRPr lang="en-US" sz="1458" dirty="0"/>
          </a:p>
        </p:txBody>
      </p:sp>
      <p:sp>
        <p:nvSpPr>
          <p:cNvPr id="12" name="Text 7"/>
          <p:cNvSpPr/>
          <p:nvPr/>
        </p:nvSpPr>
        <p:spPr>
          <a:xfrm>
            <a:off x="6462019" y="5016501"/>
            <a:ext cx="5068491"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Performance depends on AP capacity</a:t>
            </a:r>
            <a:endParaRPr lang="en-US" sz="1458"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3492" y="530126"/>
            <a:ext cx="5763816" cy="590649"/>
          </a:xfrm>
          <a:prstGeom prst="rect">
            <a:avLst/>
          </a:prstGeom>
          <a:noFill/>
          <a:ln/>
        </p:spPr>
        <p:txBody>
          <a:bodyPr wrap="none" lIns="0" tIns="0" rIns="0" bIns="0" rtlCol="0" anchor="t"/>
          <a:lstStyle/>
          <a:p>
            <a:pPr>
              <a:lnSpc>
                <a:spcPts val="4625"/>
              </a:lnSpc>
            </a:pPr>
            <a:r>
              <a:rPr lang="en-US" sz="3708" dirty="0">
                <a:solidFill>
                  <a:srgbClr val="EFD5FA"/>
                </a:solidFill>
                <a:latin typeface="Instrument Sans Medium" pitchFamily="34" charset="0"/>
                <a:ea typeface="Instrument Sans Medium" pitchFamily="34" charset="-122"/>
                <a:cs typeface="Instrument Sans Medium" pitchFamily="34" charset="-120"/>
              </a:rPr>
              <a:t>Hybrid Topology Overview</a:t>
            </a:r>
            <a:endParaRPr lang="en-US" sz="3708" dirty="0"/>
          </a:p>
        </p:txBody>
      </p:sp>
      <p:sp>
        <p:nvSpPr>
          <p:cNvPr id="4" name="Shape 1"/>
          <p:cNvSpPr/>
          <p:nvPr/>
        </p:nvSpPr>
        <p:spPr>
          <a:xfrm>
            <a:off x="5233492" y="1404244"/>
            <a:ext cx="6297018" cy="1089124"/>
          </a:xfrm>
          <a:prstGeom prst="roundRect">
            <a:avLst>
              <a:gd name="adj" fmla="val 2603"/>
            </a:avLst>
          </a:prstGeom>
          <a:solidFill>
            <a:srgbClr val="434348"/>
          </a:solidFill>
          <a:ln/>
        </p:spPr>
      </p:sp>
      <p:sp>
        <p:nvSpPr>
          <p:cNvPr id="5" name="Text 2"/>
          <p:cNvSpPr/>
          <p:nvPr/>
        </p:nvSpPr>
        <p:spPr>
          <a:xfrm>
            <a:off x="5422504" y="1593255"/>
            <a:ext cx="2362696"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Combination</a:t>
            </a:r>
            <a:endParaRPr lang="en-US" sz="1833" dirty="0"/>
          </a:p>
        </p:txBody>
      </p:sp>
      <p:sp>
        <p:nvSpPr>
          <p:cNvPr id="6" name="Text 3"/>
          <p:cNvSpPr/>
          <p:nvPr/>
        </p:nvSpPr>
        <p:spPr>
          <a:xfrm>
            <a:off x="5422504" y="2001937"/>
            <a:ext cx="5918994" cy="302419"/>
          </a:xfrm>
          <a:prstGeom prst="rect">
            <a:avLst/>
          </a:prstGeom>
          <a:noFill/>
          <a:ln/>
        </p:spPr>
        <p:txBody>
          <a:bodyPr wrap="non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Mixes infrastructure, mesh, and other topologies</a:t>
            </a:r>
            <a:endParaRPr lang="en-US" sz="1458" dirty="0"/>
          </a:p>
        </p:txBody>
      </p:sp>
      <p:sp>
        <p:nvSpPr>
          <p:cNvPr id="7" name="Shape 4"/>
          <p:cNvSpPr/>
          <p:nvPr/>
        </p:nvSpPr>
        <p:spPr>
          <a:xfrm>
            <a:off x="5233492" y="2682380"/>
            <a:ext cx="6297018" cy="1089124"/>
          </a:xfrm>
          <a:prstGeom prst="roundRect">
            <a:avLst>
              <a:gd name="adj" fmla="val 2603"/>
            </a:avLst>
          </a:prstGeom>
          <a:solidFill>
            <a:srgbClr val="434348"/>
          </a:solidFill>
          <a:ln/>
        </p:spPr>
      </p:sp>
      <p:sp>
        <p:nvSpPr>
          <p:cNvPr id="8" name="Text 5"/>
          <p:cNvSpPr/>
          <p:nvPr/>
        </p:nvSpPr>
        <p:spPr>
          <a:xfrm>
            <a:off x="5422504" y="2871391"/>
            <a:ext cx="2362696"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Use Cases</a:t>
            </a:r>
            <a:endParaRPr lang="en-US" sz="1833" dirty="0"/>
          </a:p>
        </p:txBody>
      </p:sp>
      <p:sp>
        <p:nvSpPr>
          <p:cNvPr id="9" name="Text 6"/>
          <p:cNvSpPr/>
          <p:nvPr/>
        </p:nvSpPr>
        <p:spPr>
          <a:xfrm>
            <a:off x="5422504" y="3280073"/>
            <a:ext cx="5918994" cy="302419"/>
          </a:xfrm>
          <a:prstGeom prst="rect">
            <a:avLst/>
          </a:prstGeom>
          <a:noFill/>
          <a:ln/>
        </p:spPr>
        <p:txBody>
          <a:bodyPr wrap="non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Universities, enterprise, campus-wide networks</a:t>
            </a:r>
            <a:endParaRPr lang="en-US" sz="1458" dirty="0"/>
          </a:p>
        </p:txBody>
      </p:sp>
      <p:sp>
        <p:nvSpPr>
          <p:cNvPr id="10" name="Shape 7"/>
          <p:cNvSpPr/>
          <p:nvPr/>
        </p:nvSpPr>
        <p:spPr>
          <a:xfrm>
            <a:off x="5233492" y="3960516"/>
            <a:ext cx="6297018" cy="1089124"/>
          </a:xfrm>
          <a:prstGeom prst="roundRect">
            <a:avLst>
              <a:gd name="adj" fmla="val 2603"/>
            </a:avLst>
          </a:prstGeom>
          <a:solidFill>
            <a:srgbClr val="434348"/>
          </a:solidFill>
          <a:ln/>
        </p:spPr>
      </p:sp>
      <p:sp>
        <p:nvSpPr>
          <p:cNvPr id="11" name="Text 8"/>
          <p:cNvSpPr/>
          <p:nvPr/>
        </p:nvSpPr>
        <p:spPr>
          <a:xfrm>
            <a:off x="5422504" y="4149527"/>
            <a:ext cx="2362696"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Benefits</a:t>
            </a:r>
            <a:endParaRPr lang="en-US" sz="1833" dirty="0"/>
          </a:p>
        </p:txBody>
      </p:sp>
      <p:sp>
        <p:nvSpPr>
          <p:cNvPr id="12" name="Text 9"/>
          <p:cNvSpPr/>
          <p:nvPr/>
        </p:nvSpPr>
        <p:spPr>
          <a:xfrm>
            <a:off x="5422504" y="4558209"/>
            <a:ext cx="5918994" cy="302419"/>
          </a:xfrm>
          <a:prstGeom prst="rect">
            <a:avLst/>
          </a:prstGeom>
          <a:noFill/>
          <a:ln/>
        </p:spPr>
        <p:txBody>
          <a:bodyPr wrap="non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Customizable for large, complex setups</a:t>
            </a:r>
            <a:endParaRPr lang="en-US" sz="1458" dirty="0"/>
          </a:p>
        </p:txBody>
      </p:sp>
      <p:sp>
        <p:nvSpPr>
          <p:cNvPr id="13" name="Shape 10"/>
          <p:cNvSpPr/>
          <p:nvPr/>
        </p:nvSpPr>
        <p:spPr>
          <a:xfrm>
            <a:off x="5233492" y="5238651"/>
            <a:ext cx="6297018" cy="1089124"/>
          </a:xfrm>
          <a:prstGeom prst="roundRect">
            <a:avLst>
              <a:gd name="adj" fmla="val 2603"/>
            </a:avLst>
          </a:prstGeom>
          <a:solidFill>
            <a:srgbClr val="434348"/>
          </a:solidFill>
          <a:ln/>
        </p:spPr>
      </p:sp>
      <p:sp>
        <p:nvSpPr>
          <p:cNvPr id="14" name="Text 11"/>
          <p:cNvSpPr/>
          <p:nvPr/>
        </p:nvSpPr>
        <p:spPr>
          <a:xfrm>
            <a:off x="5422504" y="5427663"/>
            <a:ext cx="2362696"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Challenges</a:t>
            </a:r>
            <a:endParaRPr lang="en-US" sz="1833" dirty="0"/>
          </a:p>
        </p:txBody>
      </p:sp>
      <p:sp>
        <p:nvSpPr>
          <p:cNvPr id="15" name="Text 12"/>
          <p:cNvSpPr/>
          <p:nvPr/>
        </p:nvSpPr>
        <p:spPr>
          <a:xfrm>
            <a:off x="5422504" y="5836345"/>
            <a:ext cx="5918994" cy="302419"/>
          </a:xfrm>
          <a:prstGeom prst="rect">
            <a:avLst/>
          </a:prstGeom>
          <a:noFill/>
          <a:ln/>
        </p:spPr>
        <p:txBody>
          <a:bodyPr wrap="non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Requires careful design and management</a:t>
            </a:r>
            <a:endParaRPr lang="en-US" sz="1458" dirty="0"/>
          </a:p>
        </p:txBody>
      </p:sp>
      <p:pic>
        <p:nvPicPr>
          <p:cNvPr id="17" name="Picture 16">
            <a:extLst>
              <a:ext uri="{FF2B5EF4-FFF2-40B4-BE49-F238E27FC236}">
                <a16:creationId xmlns:a16="http://schemas.microsoft.com/office/drawing/2014/main" id="{CD70A3EC-F118-9F7D-2FC7-8177DC7BBEC9}"/>
              </a:ext>
            </a:extLst>
          </p:cNvPr>
          <p:cNvPicPr>
            <a:picLocks noChangeAspect="1"/>
          </p:cNvPicPr>
          <p:nvPr/>
        </p:nvPicPr>
        <p:blipFill>
          <a:blip r:embed="rId4"/>
          <a:stretch>
            <a:fillRect/>
          </a:stretch>
        </p:blipFill>
        <p:spPr>
          <a:xfrm>
            <a:off x="9435846" y="6441182"/>
            <a:ext cx="2687023" cy="32405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3492" y="827882"/>
            <a:ext cx="6297018" cy="1181298"/>
          </a:xfrm>
          <a:prstGeom prst="rect">
            <a:avLst/>
          </a:prstGeom>
          <a:noFill/>
          <a:ln/>
        </p:spPr>
        <p:txBody>
          <a:bodyPr wrap="square" lIns="0" tIns="0" rIns="0" bIns="0" rtlCol="0" anchor="t"/>
          <a:lstStyle/>
          <a:p>
            <a:pPr>
              <a:lnSpc>
                <a:spcPts val="4625"/>
              </a:lnSpc>
            </a:pPr>
            <a:r>
              <a:rPr lang="en-US" sz="3708" dirty="0">
                <a:solidFill>
                  <a:srgbClr val="EFD5FA"/>
                </a:solidFill>
                <a:latin typeface="Instrument Sans Medium" pitchFamily="34" charset="0"/>
                <a:ea typeface="Instrument Sans Medium" pitchFamily="34" charset="-122"/>
                <a:cs typeface="Instrument Sans Medium" pitchFamily="34" charset="-120"/>
              </a:rPr>
              <a:t>Introduction to Wireless Topology</a:t>
            </a:r>
            <a:endParaRPr lang="en-US" sz="3708" dirty="0"/>
          </a:p>
        </p:txBody>
      </p:sp>
      <p:sp>
        <p:nvSpPr>
          <p:cNvPr id="4" name="Shape 1"/>
          <p:cNvSpPr/>
          <p:nvPr/>
        </p:nvSpPr>
        <p:spPr>
          <a:xfrm>
            <a:off x="5233492" y="2292647"/>
            <a:ext cx="425252" cy="425252"/>
          </a:xfrm>
          <a:prstGeom prst="roundRect">
            <a:avLst>
              <a:gd name="adj" fmla="val 6667"/>
            </a:avLst>
          </a:prstGeom>
          <a:solidFill>
            <a:srgbClr val="434348"/>
          </a:solidFill>
          <a:ln/>
        </p:spPr>
      </p:sp>
      <p:sp>
        <p:nvSpPr>
          <p:cNvPr id="5" name="Text 2"/>
          <p:cNvSpPr/>
          <p:nvPr/>
        </p:nvSpPr>
        <p:spPr>
          <a:xfrm>
            <a:off x="5847755" y="2357537"/>
            <a:ext cx="2416175" cy="590550"/>
          </a:xfrm>
          <a:prstGeom prst="rect">
            <a:avLst/>
          </a:prstGeom>
          <a:noFill/>
          <a:ln/>
        </p:spPr>
        <p:txBody>
          <a:bodyPr wrap="squar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What is Network Topology?</a:t>
            </a:r>
            <a:endParaRPr lang="en-US" sz="1833" dirty="0"/>
          </a:p>
        </p:txBody>
      </p:sp>
      <p:sp>
        <p:nvSpPr>
          <p:cNvPr id="6" name="Text 3"/>
          <p:cNvSpPr/>
          <p:nvPr/>
        </p:nvSpPr>
        <p:spPr>
          <a:xfrm>
            <a:off x="5847755" y="3061495"/>
            <a:ext cx="2416175" cy="1512094"/>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A network topology defines the arrangement and communication patterns of devices, or nodes.</a:t>
            </a:r>
            <a:endParaRPr lang="en-US" sz="1458" dirty="0"/>
          </a:p>
        </p:txBody>
      </p:sp>
      <p:sp>
        <p:nvSpPr>
          <p:cNvPr id="7" name="Shape 4"/>
          <p:cNvSpPr/>
          <p:nvPr/>
        </p:nvSpPr>
        <p:spPr>
          <a:xfrm>
            <a:off x="8500169" y="2292647"/>
            <a:ext cx="425252" cy="425252"/>
          </a:xfrm>
          <a:prstGeom prst="roundRect">
            <a:avLst>
              <a:gd name="adj" fmla="val 6667"/>
            </a:avLst>
          </a:prstGeom>
          <a:solidFill>
            <a:srgbClr val="434348"/>
          </a:solidFill>
          <a:ln/>
        </p:spPr>
      </p:sp>
      <p:sp>
        <p:nvSpPr>
          <p:cNvPr id="8" name="Text 5"/>
          <p:cNvSpPr/>
          <p:nvPr/>
        </p:nvSpPr>
        <p:spPr>
          <a:xfrm>
            <a:off x="9114433" y="2357537"/>
            <a:ext cx="2362696"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Two Main Categories</a:t>
            </a:r>
            <a:endParaRPr lang="en-US" sz="1833" dirty="0"/>
          </a:p>
        </p:txBody>
      </p:sp>
      <p:sp>
        <p:nvSpPr>
          <p:cNvPr id="9" name="Text 6"/>
          <p:cNvSpPr/>
          <p:nvPr/>
        </p:nvSpPr>
        <p:spPr>
          <a:xfrm>
            <a:off x="9114433" y="2766220"/>
            <a:ext cx="2416175" cy="1512094"/>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Wired topologies use physical cables, while wireless topologies use radio signals for device communication.</a:t>
            </a:r>
            <a:endParaRPr lang="en-US" sz="1458" dirty="0"/>
          </a:p>
        </p:txBody>
      </p:sp>
      <p:sp>
        <p:nvSpPr>
          <p:cNvPr id="10" name="Shape 7"/>
          <p:cNvSpPr/>
          <p:nvPr/>
        </p:nvSpPr>
        <p:spPr>
          <a:xfrm>
            <a:off x="5233492" y="4951611"/>
            <a:ext cx="425252" cy="425252"/>
          </a:xfrm>
          <a:prstGeom prst="roundRect">
            <a:avLst>
              <a:gd name="adj" fmla="val 6667"/>
            </a:avLst>
          </a:prstGeom>
          <a:solidFill>
            <a:srgbClr val="434348"/>
          </a:solidFill>
          <a:ln/>
        </p:spPr>
      </p:sp>
      <p:sp>
        <p:nvSpPr>
          <p:cNvPr id="11" name="Text 8"/>
          <p:cNvSpPr/>
          <p:nvPr/>
        </p:nvSpPr>
        <p:spPr>
          <a:xfrm>
            <a:off x="5847755" y="5016500"/>
            <a:ext cx="2905323"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Focus of This Presentation</a:t>
            </a:r>
            <a:endParaRPr lang="en-US" sz="1833" dirty="0"/>
          </a:p>
        </p:txBody>
      </p:sp>
      <p:sp>
        <p:nvSpPr>
          <p:cNvPr id="12" name="Text 9"/>
          <p:cNvSpPr/>
          <p:nvPr/>
        </p:nvSpPr>
        <p:spPr>
          <a:xfrm>
            <a:off x="5847756" y="5425182"/>
            <a:ext cx="5682754" cy="604838"/>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We will concentrate on wireless topologies, which are vital for modern flexible and mobile networking environments.</a:t>
            </a:r>
            <a:endParaRPr lang="en-US" sz="1458" dirty="0"/>
          </a:p>
        </p:txBody>
      </p:sp>
      <p:pic>
        <p:nvPicPr>
          <p:cNvPr id="14" name="Picture 13">
            <a:extLst>
              <a:ext uri="{FF2B5EF4-FFF2-40B4-BE49-F238E27FC236}">
                <a16:creationId xmlns:a16="http://schemas.microsoft.com/office/drawing/2014/main" id="{DA999E96-1ED5-6270-C1C6-3D04926F9797}"/>
              </a:ext>
            </a:extLst>
          </p:cNvPr>
          <p:cNvPicPr>
            <a:picLocks noChangeAspect="1"/>
          </p:cNvPicPr>
          <p:nvPr/>
        </p:nvPicPr>
        <p:blipFill>
          <a:blip r:embed="rId4"/>
          <a:stretch>
            <a:fillRect/>
          </a:stretch>
        </p:blipFill>
        <p:spPr>
          <a:xfrm>
            <a:off x="10708849" y="6448648"/>
            <a:ext cx="1406378" cy="31436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F5EEE7-A65F-3B30-30B5-182DF4D6FAC9}"/>
              </a:ext>
            </a:extLst>
          </p:cNvPr>
          <p:cNvPicPr>
            <a:picLocks noChangeAspect="1"/>
          </p:cNvPicPr>
          <p:nvPr/>
        </p:nvPicPr>
        <p:blipFill>
          <a:blip r:embed="rId2"/>
          <a:stretch>
            <a:fillRect/>
          </a:stretch>
        </p:blipFill>
        <p:spPr>
          <a:xfrm>
            <a:off x="2696066" y="907222"/>
            <a:ext cx="6297105" cy="4658635"/>
          </a:xfrm>
          <a:prstGeom prst="rect">
            <a:avLst/>
          </a:prstGeom>
        </p:spPr>
      </p:pic>
    </p:spTree>
    <p:extLst>
      <p:ext uri="{BB962C8B-B14F-4D97-AF65-F5344CB8AC3E}">
        <p14:creationId xmlns:p14="http://schemas.microsoft.com/office/powerpoint/2010/main" val="1659248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2102545"/>
            <a:ext cx="6510338" cy="590649"/>
          </a:xfrm>
          <a:prstGeom prst="rect">
            <a:avLst/>
          </a:prstGeom>
          <a:noFill/>
          <a:ln/>
        </p:spPr>
        <p:txBody>
          <a:bodyPr wrap="none" lIns="0" tIns="0" rIns="0" bIns="0" rtlCol="0" anchor="t"/>
          <a:lstStyle/>
          <a:p>
            <a:pPr>
              <a:lnSpc>
                <a:spcPts val="4625"/>
              </a:lnSpc>
            </a:pPr>
            <a:r>
              <a:rPr lang="en-US" sz="3708" dirty="0">
                <a:solidFill>
                  <a:srgbClr val="EFD5FA"/>
                </a:solidFill>
                <a:latin typeface="Instrument Sans Medium" pitchFamily="34" charset="0"/>
                <a:ea typeface="Instrument Sans Medium" pitchFamily="34" charset="-122"/>
                <a:cs typeface="Instrument Sans Medium" pitchFamily="34" charset="-120"/>
              </a:rPr>
              <a:t>Hybrid Topology: Pros &amp; Cons</a:t>
            </a:r>
            <a:endParaRPr lang="en-US" sz="3708" dirty="0"/>
          </a:p>
        </p:txBody>
      </p:sp>
      <p:sp>
        <p:nvSpPr>
          <p:cNvPr id="3" name="Text 1"/>
          <p:cNvSpPr/>
          <p:nvPr/>
        </p:nvSpPr>
        <p:spPr>
          <a:xfrm>
            <a:off x="661492" y="3165673"/>
            <a:ext cx="2362696" cy="295275"/>
          </a:xfrm>
          <a:prstGeom prst="rect">
            <a:avLst/>
          </a:prstGeom>
          <a:noFill/>
          <a:ln/>
        </p:spPr>
        <p:txBody>
          <a:bodyPr wrap="none" lIns="0" tIns="0" rIns="0" bIns="0" rtlCol="0" anchor="t"/>
          <a:lstStyle/>
          <a:p>
            <a:pPr>
              <a:lnSpc>
                <a:spcPts val="2292"/>
              </a:lnSpc>
            </a:pPr>
            <a:r>
              <a:rPr lang="en-US" sz="1833" dirty="0">
                <a:solidFill>
                  <a:srgbClr val="EFD5FA"/>
                </a:solidFill>
                <a:latin typeface="Instrument Sans Medium" pitchFamily="34" charset="0"/>
                <a:ea typeface="Instrument Sans Medium" pitchFamily="34" charset="-122"/>
                <a:cs typeface="Instrument Sans Medium" pitchFamily="34" charset="-120"/>
              </a:rPr>
              <a:t>Advantages</a:t>
            </a:r>
            <a:endParaRPr lang="en-US" sz="1833" dirty="0"/>
          </a:p>
        </p:txBody>
      </p:sp>
      <p:sp>
        <p:nvSpPr>
          <p:cNvPr id="4" name="Text 2"/>
          <p:cNvSpPr/>
          <p:nvPr/>
        </p:nvSpPr>
        <p:spPr>
          <a:xfrm>
            <a:off x="661492" y="3649961"/>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Combines best features of different topologies</a:t>
            </a:r>
            <a:endParaRPr lang="en-US" sz="1458" dirty="0"/>
          </a:p>
        </p:txBody>
      </p:sp>
      <p:sp>
        <p:nvSpPr>
          <p:cNvPr id="5" name="Text 3"/>
          <p:cNvSpPr/>
          <p:nvPr/>
        </p:nvSpPr>
        <p:spPr>
          <a:xfrm>
            <a:off x="661492" y="4018459"/>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Highly scalable and adaptable</a:t>
            </a:r>
            <a:endParaRPr lang="en-US" sz="1458" dirty="0"/>
          </a:p>
        </p:txBody>
      </p:sp>
      <p:sp>
        <p:nvSpPr>
          <p:cNvPr id="6" name="Text 4"/>
          <p:cNvSpPr/>
          <p:nvPr/>
        </p:nvSpPr>
        <p:spPr>
          <a:xfrm>
            <a:off x="661492" y="4386957"/>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Performance and security can be tailored</a:t>
            </a:r>
            <a:endParaRPr lang="en-US" sz="1458" dirty="0"/>
          </a:p>
        </p:txBody>
      </p:sp>
      <p:sp>
        <p:nvSpPr>
          <p:cNvPr id="7" name="Text 5"/>
          <p:cNvSpPr/>
          <p:nvPr/>
        </p:nvSpPr>
        <p:spPr>
          <a:xfrm>
            <a:off x="6332935" y="3165673"/>
            <a:ext cx="2362696" cy="295275"/>
          </a:xfrm>
          <a:prstGeom prst="rect">
            <a:avLst/>
          </a:prstGeom>
          <a:noFill/>
          <a:ln/>
        </p:spPr>
        <p:txBody>
          <a:bodyPr wrap="none" lIns="0" tIns="0" rIns="0" bIns="0" rtlCol="0" anchor="t"/>
          <a:lstStyle/>
          <a:p>
            <a:pPr>
              <a:lnSpc>
                <a:spcPts val="2292"/>
              </a:lnSpc>
            </a:pPr>
            <a:r>
              <a:rPr lang="en-US" sz="1833" dirty="0">
                <a:solidFill>
                  <a:srgbClr val="EFD5FA"/>
                </a:solidFill>
                <a:latin typeface="Instrument Sans Medium" pitchFamily="34" charset="0"/>
                <a:ea typeface="Instrument Sans Medium" pitchFamily="34" charset="-122"/>
                <a:cs typeface="Instrument Sans Medium" pitchFamily="34" charset="-120"/>
              </a:rPr>
              <a:t>Disadvantages</a:t>
            </a:r>
            <a:endParaRPr lang="en-US" sz="1833" dirty="0"/>
          </a:p>
        </p:txBody>
      </p:sp>
      <p:sp>
        <p:nvSpPr>
          <p:cNvPr id="8" name="Text 6"/>
          <p:cNvSpPr/>
          <p:nvPr/>
        </p:nvSpPr>
        <p:spPr>
          <a:xfrm>
            <a:off x="6332935" y="3649961"/>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Complex troubleshooting</a:t>
            </a:r>
            <a:endParaRPr lang="en-US" sz="1458" dirty="0"/>
          </a:p>
        </p:txBody>
      </p:sp>
      <p:sp>
        <p:nvSpPr>
          <p:cNvPr id="9" name="Text 7"/>
          <p:cNvSpPr/>
          <p:nvPr/>
        </p:nvSpPr>
        <p:spPr>
          <a:xfrm>
            <a:off x="6332935" y="4018459"/>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Higher hardware and design costs</a:t>
            </a:r>
            <a:endParaRPr lang="en-US" sz="1458" dirty="0"/>
          </a:p>
        </p:txBody>
      </p:sp>
      <p:pic>
        <p:nvPicPr>
          <p:cNvPr id="11" name="Picture 10">
            <a:extLst>
              <a:ext uri="{FF2B5EF4-FFF2-40B4-BE49-F238E27FC236}">
                <a16:creationId xmlns:a16="http://schemas.microsoft.com/office/drawing/2014/main" id="{607DB3C4-CD59-8180-8A46-712991F984DB}"/>
              </a:ext>
            </a:extLst>
          </p:cNvPr>
          <p:cNvPicPr>
            <a:picLocks noChangeAspect="1"/>
          </p:cNvPicPr>
          <p:nvPr/>
        </p:nvPicPr>
        <p:blipFill>
          <a:blip r:embed="rId3"/>
          <a:stretch>
            <a:fillRect/>
          </a:stretch>
        </p:blipFill>
        <p:spPr>
          <a:xfrm>
            <a:off x="7771783" y="6393019"/>
            <a:ext cx="4420217" cy="41915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650417D8-46B8-4B87-9D1D-BE774B95E1B6}"/>
              </a:ext>
            </a:extLst>
          </p:cNvPr>
          <p:cNvGraphicFramePr>
            <a:graphicFrameLocks noGrp="1"/>
          </p:cNvGraphicFramePr>
          <p:nvPr/>
        </p:nvGraphicFramePr>
        <p:xfrm>
          <a:off x="1435848" y="125506"/>
          <a:ext cx="9320304" cy="6410960"/>
        </p:xfrm>
        <a:graphic>
          <a:graphicData uri="http://schemas.openxmlformats.org/drawingml/2006/table">
            <a:tbl>
              <a:tblPr firstRow="1" bandRow="1">
                <a:tableStyleId>{5C22544A-7EE6-4342-B048-85BDC9FD1C3A}</a:tableStyleId>
              </a:tblPr>
              <a:tblGrid>
                <a:gridCol w="1553384">
                  <a:extLst>
                    <a:ext uri="{9D8B030D-6E8A-4147-A177-3AD203B41FA5}">
                      <a16:colId xmlns:a16="http://schemas.microsoft.com/office/drawing/2014/main" val="2105299265"/>
                    </a:ext>
                  </a:extLst>
                </a:gridCol>
                <a:gridCol w="1739561">
                  <a:extLst>
                    <a:ext uri="{9D8B030D-6E8A-4147-A177-3AD203B41FA5}">
                      <a16:colId xmlns:a16="http://schemas.microsoft.com/office/drawing/2014/main" val="2224919385"/>
                    </a:ext>
                  </a:extLst>
                </a:gridCol>
                <a:gridCol w="1120492">
                  <a:extLst>
                    <a:ext uri="{9D8B030D-6E8A-4147-A177-3AD203B41FA5}">
                      <a16:colId xmlns:a16="http://schemas.microsoft.com/office/drawing/2014/main" val="944226836"/>
                    </a:ext>
                  </a:extLst>
                </a:gridCol>
                <a:gridCol w="1800099">
                  <a:extLst>
                    <a:ext uri="{9D8B030D-6E8A-4147-A177-3AD203B41FA5}">
                      <a16:colId xmlns:a16="http://schemas.microsoft.com/office/drawing/2014/main" val="2800807150"/>
                    </a:ext>
                  </a:extLst>
                </a:gridCol>
                <a:gridCol w="1553384">
                  <a:extLst>
                    <a:ext uri="{9D8B030D-6E8A-4147-A177-3AD203B41FA5}">
                      <a16:colId xmlns:a16="http://schemas.microsoft.com/office/drawing/2014/main" val="1996509193"/>
                    </a:ext>
                  </a:extLst>
                </a:gridCol>
                <a:gridCol w="1553384">
                  <a:extLst>
                    <a:ext uri="{9D8B030D-6E8A-4147-A177-3AD203B41FA5}">
                      <a16:colId xmlns:a16="http://schemas.microsoft.com/office/drawing/2014/main" val="2941859033"/>
                    </a:ext>
                  </a:extLst>
                </a:gridCol>
              </a:tblGrid>
              <a:tr h="520102">
                <a:tc>
                  <a:txBody>
                    <a:bodyPr/>
                    <a:lstStyle/>
                    <a:p>
                      <a:r>
                        <a:rPr lang="en-US" dirty="0"/>
                        <a:t>Feature / Topology</a:t>
                      </a:r>
                    </a:p>
                  </a:txBody>
                  <a:tcPr anchor="ctr"/>
                </a:tc>
                <a:tc>
                  <a:txBody>
                    <a:bodyPr/>
                    <a:lstStyle/>
                    <a:p>
                      <a:r>
                        <a:rPr lang="en-US" dirty="0"/>
                        <a:t>Infrastructure</a:t>
                      </a:r>
                    </a:p>
                  </a:txBody>
                  <a:tcPr anchor="ctr"/>
                </a:tc>
                <a:tc>
                  <a:txBody>
                    <a:bodyPr/>
                    <a:lstStyle/>
                    <a:p>
                      <a:r>
                        <a:rPr lang="en-US" dirty="0"/>
                        <a:t>  Ad Hoc</a:t>
                      </a:r>
                    </a:p>
                  </a:txBody>
                  <a:tcPr/>
                </a:tc>
                <a:tc>
                  <a:txBody>
                    <a:bodyPr/>
                    <a:lstStyle/>
                    <a:p>
                      <a:r>
                        <a:rPr lang="en-US" dirty="0"/>
                        <a:t>       Mesh</a:t>
                      </a:r>
                    </a:p>
                  </a:txBody>
                  <a:tcPr/>
                </a:tc>
                <a:tc>
                  <a:txBody>
                    <a:bodyPr/>
                    <a:lstStyle/>
                    <a:p>
                      <a:r>
                        <a:rPr lang="en-US" dirty="0"/>
                        <a:t>  Star</a:t>
                      </a:r>
                    </a:p>
                  </a:txBody>
                  <a:tcPr/>
                </a:tc>
                <a:tc>
                  <a:txBody>
                    <a:bodyPr/>
                    <a:lstStyle/>
                    <a:p>
                      <a:r>
                        <a:rPr lang="en-US" dirty="0"/>
                        <a:t>Hybrid</a:t>
                      </a:r>
                    </a:p>
                  </a:txBody>
                  <a:tcPr/>
                </a:tc>
                <a:extLst>
                  <a:ext uri="{0D108BD9-81ED-4DB2-BD59-A6C34878D82A}">
                    <a16:rowId xmlns:a16="http://schemas.microsoft.com/office/drawing/2014/main" val="3289347803"/>
                  </a:ext>
                </a:extLst>
              </a:tr>
              <a:tr h="370840">
                <a:tc>
                  <a:txBody>
                    <a:bodyPr/>
                    <a:lstStyle/>
                    <a:p>
                      <a:r>
                        <a:rPr lang="en-US" dirty="0"/>
                        <a:t>Structure</a:t>
                      </a:r>
                    </a:p>
                  </a:txBody>
                  <a:tcPr/>
                </a:tc>
                <a:tc>
                  <a:txBody>
                    <a:bodyPr/>
                    <a:lstStyle/>
                    <a:p>
                      <a:r>
                        <a:rPr lang="en-US" dirty="0"/>
                        <a:t>Central Access Point</a:t>
                      </a:r>
                    </a:p>
                  </a:txBody>
                  <a:tcPr/>
                </a:tc>
                <a:tc>
                  <a:txBody>
                    <a:bodyPr/>
                    <a:lstStyle/>
                    <a:p>
                      <a:r>
                        <a:rPr lang="en-US" dirty="0"/>
                        <a:t>Peer-to-Peer</a:t>
                      </a:r>
                    </a:p>
                  </a:txBody>
                  <a:tcPr anchor="ctr"/>
                </a:tc>
                <a:tc>
                  <a:txBody>
                    <a:bodyPr/>
                    <a:lstStyle/>
                    <a:p>
                      <a:r>
                        <a:rPr lang="en-US" dirty="0"/>
                        <a:t>All nodes interconnect</a:t>
                      </a:r>
                    </a:p>
                  </a:txBody>
                  <a:tcPr anchor="ctr"/>
                </a:tc>
                <a:tc>
                  <a:txBody>
                    <a:bodyPr/>
                    <a:lstStyle/>
                    <a:p>
                      <a:r>
                        <a:rPr lang="en-US" dirty="0"/>
                        <a:t>Central device connects all</a:t>
                      </a:r>
                    </a:p>
                  </a:txBody>
                  <a:tcPr anchor="ctr"/>
                </a:tc>
                <a:tc>
                  <a:txBody>
                    <a:bodyPr/>
                    <a:lstStyle/>
                    <a:p>
                      <a:r>
                        <a:rPr lang="en-US" dirty="0"/>
                        <a:t>Combination of multiple types</a:t>
                      </a:r>
                    </a:p>
                  </a:txBody>
                  <a:tcPr anchor="ctr"/>
                </a:tc>
                <a:extLst>
                  <a:ext uri="{0D108BD9-81ED-4DB2-BD59-A6C34878D82A}">
                    <a16:rowId xmlns:a16="http://schemas.microsoft.com/office/drawing/2014/main" val="2250796136"/>
                  </a:ext>
                </a:extLst>
              </a:tr>
              <a:tr h="370840">
                <a:tc>
                  <a:txBody>
                    <a:bodyPr/>
                    <a:lstStyle/>
                    <a:p>
                      <a:r>
                        <a:rPr lang="en-US" b="1" dirty="0"/>
                        <a:t>Central Device Needed</a:t>
                      </a:r>
                      <a:endParaRPr lang="en-US" dirty="0"/>
                    </a:p>
                  </a:txBody>
                  <a:tcPr anchor="ctr"/>
                </a:tc>
                <a:tc>
                  <a:txBody>
                    <a:bodyPr/>
                    <a:lstStyle/>
                    <a:p>
                      <a:r>
                        <a:rPr lang="en-US" dirty="0"/>
                        <a:t>Yes (e.g., router)</a:t>
                      </a:r>
                    </a:p>
                  </a:txBody>
                  <a:tcPr anchor="ctr"/>
                </a:tc>
                <a:tc>
                  <a:txBody>
                    <a:bodyPr/>
                    <a:lstStyle/>
                    <a:p>
                      <a:r>
                        <a:rPr lang="en-US" dirty="0"/>
                        <a:t>NO</a:t>
                      </a:r>
                    </a:p>
                    <a:p>
                      <a:endParaRPr lang="en-US" dirty="0"/>
                    </a:p>
                  </a:txBody>
                  <a:tcPr/>
                </a:tc>
                <a:tc>
                  <a:txBody>
                    <a:bodyPr/>
                    <a:lstStyle/>
                    <a:p>
                      <a:r>
                        <a:rPr lang="en-US" dirty="0"/>
                        <a:t>NO</a:t>
                      </a:r>
                    </a:p>
                  </a:txBody>
                  <a:tcPr/>
                </a:tc>
                <a:tc>
                  <a:txBody>
                    <a:bodyPr/>
                    <a:lstStyle/>
                    <a:p>
                      <a:r>
                        <a:rPr lang="en-US" dirty="0"/>
                        <a:t>Yes (e.g., hub/router)</a:t>
                      </a:r>
                    </a:p>
                  </a:txBody>
                  <a:tcPr anchor="ctr"/>
                </a:tc>
                <a:tc>
                  <a:txBody>
                    <a:bodyPr/>
                    <a:lstStyle/>
                    <a:p>
                      <a:r>
                        <a:rPr lang="en-US" dirty="0"/>
                        <a:t>Depends on design</a:t>
                      </a:r>
                    </a:p>
                  </a:txBody>
                  <a:tcPr anchor="ctr"/>
                </a:tc>
                <a:extLst>
                  <a:ext uri="{0D108BD9-81ED-4DB2-BD59-A6C34878D82A}">
                    <a16:rowId xmlns:a16="http://schemas.microsoft.com/office/drawing/2014/main" val="30341561"/>
                  </a:ext>
                </a:extLst>
              </a:tr>
              <a:tr h="370840">
                <a:tc>
                  <a:txBody>
                    <a:bodyPr/>
                    <a:lstStyle/>
                    <a:p>
                      <a:r>
                        <a:rPr lang="en-US" dirty="0"/>
                        <a:t>Scalability</a:t>
                      </a:r>
                    </a:p>
                  </a:txBody>
                  <a:tcPr/>
                </a:tc>
                <a:tc>
                  <a:txBody>
                    <a:bodyPr/>
                    <a:lstStyle/>
                    <a:p>
                      <a:r>
                        <a:rPr lang="en-US" dirty="0"/>
                        <a:t>Moderate</a:t>
                      </a:r>
                    </a:p>
                  </a:txBody>
                  <a:tcPr/>
                </a:tc>
                <a:tc>
                  <a:txBody>
                    <a:bodyPr/>
                    <a:lstStyle/>
                    <a:p>
                      <a:r>
                        <a:rPr lang="en-US" dirty="0"/>
                        <a:t>Low</a:t>
                      </a:r>
                    </a:p>
                  </a:txBody>
                  <a:tcPr/>
                </a:tc>
                <a:tc>
                  <a:txBody>
                    <a:bodyPr/>
                    <a:lstStyle/>
                    <a:p>
                      <a:r>
                        <a:rPr lang="en-US" dirty="0"/>
                        <a:t>High</a:t>
                      </a:r>
                    </a:p>
                  </a:txBody>
                  <a:tcPr/>
                </a:tc>
                <a:tc>
                  <a:txBody>
                    <a:bodyPr/>
                    <a:lstStyle/>
                    <a:p>
                      <a:r>
                        <a:rPr lang="en-US" dirty="0"/>
                        <a:t>Moderate</a:t>
                      </a:r>
                    </a:p>
                  </a:txBody>
                  <a:tcPr/>
                </a:tc>
                <a:tc>
                  <a:txBody>
                    <a:bodyPr/>
                    <a:lstStyle/>
                    <a:p>
                      <a:r>
                        <a:rPr lang="en-US" dirty="0"/>
                        <a:t>High</a:t>
                      </a:r>
                    </a:p>
                  </a:txBody>
                  <a:tcPr/>
                </a:tc>
                <a:extLst>
                  <a:ext uri="{0D108BD9-81ED-4DB2-BD59-A6C34878D82A}">
                    <a16:rowId xmlns:a16="http://schemas.microsoft.com/office/drawing/2014/main" val="2614133602"/>
                  </a:ext>
                </a:extLst>
              </a:tr>
              <a:tr h="526727">
                <a:tc>
                  <a:txBody>
                    <a:bodyPr/>
                    <a:lstStyle/>
                    <a:p>
                      <a:r>
                        <a:rPr lang="en-US" dirty="0"/>
                        <a:t>Reliability</a:t>
                      </a:r>
                    </a:p>
                  </a:txBody>
                  <a:tcPr/>
                </a:tc>
                <a:tc>
                  <a:txBody>
                    <a:bodyPr/>
                    <a:lstStyle/>
                    <a:p>
                      <a:r>
                        <a:rPr lang="en-US" dirty="0"/>
                        <a:t>Medium</a:t>
                      </a:r>
                    </a:p>
                  </a:txBody>
                  <a:tcPr/>
                </a:tc>
                <a:tc>
                  <a:txBody>
                    <a:bodyPr/>
                    <a:lstStyle/>
                    <a:p>
                      <a:r>
                        <a:rPr lang="en-US" dirty="0"/>
                        <a:t>Low</a:t>
                      </a:r>
                    </a:p>
                  </a:txBody>
                  <a:tcPr anchor="ctr"/>
                </a:tc>
                <a:tc>
                  <a:txBody>
                    <a:bodyPr/>
                    <a:lstStyle/>
                    <a:p>
                      <a:r>
                        <a:rPr lang="en-US" dirty="0"/>
                        <a:t>High (self-healing)</a:t>
                      </a:r>
                    </a:p>
                  </a:txBody>
                  <a:tcPr anchor="ctr"/>
                </a:tc>
                <a:tc>
                  <a:txBody>
                    <a:bodyPr/>
                    <a:lstStyle/>
                    <a:p>
                      <a:r>
                        <a:rPr lang="en-US" dirty="0"/>
                        <a:t>Low (if hub fails)</a:t>
                      </a:r>
                    </a:p>
                  </a:txBody>
                  <a:tcPr anchor="ctr"/>
                </a:tc>
                <a:tc>
                  <a:txBody>
                    <a:bodyPr/>
                    <a:lstStyle/>
                    <a:p>
                      <a:r>
                        <a:rPr lang="en-US" dirty="0"/>
                        <a:t>High</a:t>
                      </a:r>
                    </a:p>
                  </a:txBody>
                  <a:tcPr/>
                </a:tc>
                <a:extLst>
                  <a:ext uri="{0D108BD9-81ED-4DB2-BD59-A6C34878D82A}">
                    <a16:rowId xmlns:a16="http://schemas.microsoft.com/office/drawing/2014/main" val="3117436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Complexity</a:t>
                      </a:r>
                    </a:p>
                  </a:txBody>
                  <a:tcPr/>
                </a:tc>
                <a:tc>
                  <a:txBody>
                    <a:bodyPr/>
                    <a:lstStyle/>
                    <a:p>
                      <a:r>
                        <a:rPr lang="en-US" dirty="0"/>
                        <a:t>Simple</a:t>
                      </a:r>
                    </a:p>
                  </a:txBody>
                  <a:tcPr/>
                </a:tc>
                <a:tc>
                  <a:txBody>
                    <a:bodyPr/>
                    <a:lstStyle/>
                    <a:p>
                      <a:r>
                        <a:rPr lang="en-US" dirty="0"/>
                        <a:t>Simple</a:t>
                      </a:r>
                    </a:p>
                  </a:txBody>
                  <a:tcPr/>
                </a:tc>
                <a:tc>
                  <a:txBody>
                    <a:bodyPr/>
                    <a:lstStyle/>
                    <a:p>
                      <a:r>
                        <a:rPr lang="en-US" dirty="0"/>
                        <a:t>Complex</a:t>
                      </a:r>
                    </a:p>
                  </a:txBody>
                  <a:tcPr/>
                </a:tc>
                <a:tc>
                  <a:txBody>
                    <a:bodyPr/>
                    <a:lstStyle/>
                    <a:p>
                      <a:r>
                        <a:rPr lang="en-US" dirty="0"/>
                        <a:t>Simple</a:t>
                      </a:r>
                    </a:p>
                  </a:txBody>
                  <a:tcPr/>
                </a:tc>
                <a:tc>
                  <a:txBody>
                    <a:bodyPr/>
                    <a:lstStyle/>
                    <a:p>
                      <a:r>
                        <a:rPr lang="en-US" dirty="0"/>
                        <a:t>High</a:t>
                      </a:r>
                    </a:p>
                  </a:txBody>
                  <a:tcPr/>
                </a:tc>
                <a:extLst>
                  <a:ext uri="{0D108BD9-81ED-4DB2-BD59-A6C34878D82A}">
                    <a16:rowId xmlns:a16="http://schemas.microsoft.com/office/drawing/2014/main" val="3902545202"/>
                  </a:ext>
                </a:extLst>
              </a:tr>
              <a:tr h="370840">
                <a:tc>
                  <a:txBody>
                    <a:bodyPr/>
                    <a:lstStyle/>
                    <a:p>
                      <a:r>
                        <a:rPr lang="en-US" b="1" dirty="0"/>
                        <a:t>Mobility Support</a:t>
                      </a:r>
                      <a:endParaRPr lang="en-US" dirty="0"/>
                    </a:p>
                  </a:txBody>
                  <a:tcPr anchor="ctr"/>
                </a:tc>
                <a:tc>
                  <a:txBody>
                    <a:bodyPr/>
                    <a:lstStyle/>
                    <a:p>
                      <a:r>
                        <a:rPr lang="en-US" dirty="0"/>
                        <a:t>Moderate</a:t>
                      </a:r>
                    </a:p>
                  </a:txBody>
                  <a:tcPr/>
                </a:tc>
                <a:tc>
                  <a:txBody>
                    <a:bodyPr/>
                    <a:lstStyle/>
                    <a:p>
                      <a:r>
                        <a:rPr lang="en-US" dirty="0"/>
                        <a:t>High</a:t>
                      </a:r>
                    </a:p>
                  </a:txBody>
                  <a:tcPr/>
                </a:tc>
                <a:tc>
                  <a:txBody>
                    <a:bodyPr/>
                    <a:lstStyle/>
                    <a:p>
                      <a:r>
                        <a:rPr lang="en-US" dirty="0"/>
                        <a:t>High</a:t>
                      </a:r>
                    </a:p>
                  </a:txBody>
                  <a:tcPr/>
                </a:tc>
                <a:tc>
                  <a:txBody>
                    <a:bodyPr/>
                    <a:lstStyle/>
                    <a:p>
                      <a:r>
                        <a:rPr lang="en-US" dirty="0"/>
                        <a:t>Low</a:t>
                      </a:r>
                    </a:p>
                  </a:txBody>
                  <a:tcPr/>
                </a:tc>
                <a:tc>
                  <a:txBody>
                    <a:bodyPr/>
                    <a:lstStyle/>
                    <a:p>
                      <a:r>
                        <a:rPr lang="en-US" dirty="0"/>
                        <a:t>High</a:t>
                      </a:r>
                    </a:p>
                  </a:txBody>
                  <a:tcPr/>
                </a:tc>
                <a:extLst>
                  <a:ext uri="{0D108BD9-81ED-4DB2-BD59-A6C34878D82A}">
                    <a16:rowId xmlns:a16="http://schemas.microsoft.com/office/drawing/2014/main" val="3480929930"/>
                  </a:ext>
                </a:extLst>
              </a:tr>
              <a:tr h="370840">
                <a:tc>
                  <a:txBody>
                    <a:bodyPr/>
                    <a:lstStyle/>
                    <a:p>
                      <a:r>
                        <a:rPr lang="en-US" b="1" dirty="0"/>
                        <a:t>Data Routing</a:t>
                      </a:r>
                      <a:endParaRPr lang="en-US" dirty="0"/>
                    </a:p>
                  </a:txBody>
                  <a:tcPr anchor="ctr"/>
                </a:tc>
                <a:tc>
                  <a:txBody>
                    <a:bodyPr/>
                    <a:lstStyle/>
                    <a:p>
                      <a:r>
                        <a:rPr lang="en-US" dirty="0"/>
                        <a:t>Centralized</a:t>
                      </a:r>
                    </a:p>
                  </a:txBody>
                  <a:tcPr/>
                </a:tc>
                <a:tc>
                  <a:txBody>
                    <a:bodyPr/>
                    <a:lstStyle/>
                    <a:p>
                      <a:r>
                        <a:rPr lang="en-US" dirty="0"/>
                        <a:t>Distributed</a:t>
                      </a:r>
                    </a:p>
                  </a:txBody>
                  <a:tcPr/>
                </a:tc>
                <a:tc>
                  <a:txBody>
                    <a:bodyPr/>
                    <a:lstStyle/>
                    <a:p>
                      <a:r>
                        <a:rPr lang="en-US" dirty="0"/>
                        <a:t>Dynamic/Decentralized</a:t>
                      </a:r>
                    </a:p>
                  </a:txBody>
                  <a:tcPr anchor="ctr"/>
                </a:tc>
                <a:tc>
                  <a:txBody>
                    <a:bodyPr/>
                    <a:lstStyle/>
                    <a:p>
                      <a:r>
                        <a:rPr lang="en-US" dirty="0"/>
                        <a:t>Through central node</a:t>
                      </a:r>
                    </a:p>
                  </a:txBody>
                  <a:tcPr anchor="ctr"/>
                </a:tc>
                <a:tc>
                  <a:txBody>
                    <a:bodyPr/>
                    <a:lstStyle/>
                    <a:p>
                      <a:r>
                        <a:rPr lang="en-US" dirty="0"/>
                        <a:t>Varies</a:t>
                      </a:r>
                    </a:p>
                  </a:txBody>
                  <a:tcPr anchor="ctr"/>
                </a:tc>
                <a:extLst>
                  <a:ext uri="{0D108BD9-81ED-4DB2-BD59-A6C34878D82A}">
                    <a16:rowId xmlns:a16="http://schemas.microsoft.com/office/drawing/2014/main" val="2529822468"/>
                  </a:ext>
                </a:extLst>
              </a:tr>
              <a:tr h="370840">
                <a:tc>
                  <a:txBody>
                    <a:bodyPr/>
                    <a:lstStyle/>
                    <a:p>
                      <a:r>
                        <a:rPr lang="en-US" b="1" dirty="0"/>
                        <a:t>Deployment Cost</a:t>
                      </a:r>
                      <a:endParaRPr lang="en-US" dirty="0"/>
                    </a:p>
                  </a:txBody>
                  <a:tcPr anchor="ctr"/>
                </a:tc>
                <a:tc>
                  <a:txBody>
                    <a:bodyPr/>
                    <a:lstStyle/>
                    <a:p>
                      <a:r>
                        <a:rPr lang="en-US" dirty="0"/>
                        <a:t>Moderate</a:t>
                      </a:r>
                    </a:p>
                  </a:txBody>
                  <a:tcPr anchor="ctr"/>
                </a:tc>
                <a:tc>
                  <a:txBody>
                    <a:bodyPr/>
                    <a:lstStyle/>
                    <a:p>
                      <a:r>
                        <a:rPr lang="en-US" dirty="0"/>
                        <a:t>Low</a:t>
                      </a:r>
                    </a:p>
                  </a:txBody>
                  <a:tcPr/>
                </a:tc>
                <a:tc>
                  <a:txBody>
                    <a:bodyPr/>
                    <a:lstStyle/>
                    <a:p>
                      <a:r>
                        <a:rPr lang="en-US" dirty="0"/>
                        <a:t>High</a:t>
                      </a:r>
                    </a:p>
                  </a:txBody>
                  <a:tcPr/>
                </a:tc>
                <a:tc>
                  <a:txBody>
                    <a:bodyPr/>
                    <a:lstStyle/>
                    <a:p>
                      <a:r>
                        <a:rPr lang="en-US" dirty="0"/>
                        <a:t>Low</a:t>
                      </a:r>
                    </a:p>
                  </a:txBody>
                  <a:tcPr/>
                </a:tc>
                <a:tc>
                  <a:txBody>
                    <a:bodyPr/>
                    <a:lstStyle/>
                    <a:p>
                      <a:r>
                        <a:rPr lang="en-US" dirty="0"/>
                        <a:t>Medium-High</a:t>
                      </a:r>
                    </a:p>
                  </a:txBody>
                  <a:tcPr/>
                </a:tc>
                <a:extLst>
                  <a:ext uri="{0D108BD9-81ED-4DB2-BD59-A6C34878D82A}">
                    <a16:rowId xmlns:a16="http://schemas.microsoft.com/office/drawing/2014/main" val="1765240280"/>
                  </a:ext>
                </a:extLst>
              </a:tr>
              <a:tr h="370840">
                <a:tc>
                  <a:txBody>
                    <a:bodyPr/>
                    <a:lstStyle/>
                    <a:p>
                      <a:r>
                        <a:rPr lang="en-US" dirty="0"/>
                        <a:t>Examples</a:t>
                      </a:r>
                    </a:p>
                  </a:txBody>
                  <a:tcPr/>
                </a:tc>
                <a:tc>
                  <a:txBody>
                    <a:bodyPr/>
                    <a:lstStyle/>
                    <a:p>
                      <a:r>
                        <a:rPr lang="en-US" dirty="0"/>
                        <a:t>Wi-Fi networks</a:t>
                      </a:r>
                    </a:p>
                  </a:txBody>
                  <a:tcPr anchor="ctr"/>
                </a:tc>
                <a:tc>
                  <a:txBody>
                    <a:bodyPr/>
                    <a:lstStyle/>
                    <a:p>
                      <a:r>
                        <a:rPr lang="en-US" dirty="0"/>
                        <a:t>Mobile hotspot sharing</a:t>
                      </a:r>
                    </a:p>
                  </a:txBody>
                  <a:tcPr anchor="ctr"/>
                </a:tc>
                <a:tc>
                  <a:txBody>
                    <a:bodyPr/>
                    <a:lstStyle/>
                    <a:p>
                      <a:r>
                        <a:rPr lang="en-US" dirty="0"/>
                        <a:t>IoT networks, smart cities</a:t>
                      </a:r>
                    </a:p>
                  </a:txBody>
                  <a:tcPr anchor="ctr"/>
                </a:tc>
                <a:tc>
                  <a:txBody>
                    <a:bodyPr/>
                    <a:lstStyle/>
                    <a:p>
                      <a:r>
                        <a:rPr lang="en-US" dirty="0"/>
                        <a:t>Bluetooth devices, Zigbee</a:t>
                      </a:r>
                    </a:p>
                  </a:txBody>
                  <a:tcPr anchor="ctr"/>
                </a:tc>
                <a:tc>
                  <a:txBody>
                    <a:bodyPr/>
                    <a:lstStyle/>
                    <a:p>
                      <a:r>
                        <a:rPr lang="en-US" dirty="0"/>
                        <a:t>Smart campuses, military, 5G</a:t>
                      </a:r>
                    </a:p>
                  </a:txBody>
                  <a:tcPr anchor="ctr"/>
                </a:tc>
                <a:extLst>
                  <a:ext uri="{0D108BD9-81ED-4DB2-BD59-A6C34878D82A}">
                    <a16:rowId xmlns:a16="http://schemas.microsoft.com/office/drawing/2014/main" val="1985534907"/>
                  </a:ext>
                </a:extLst>
              </a:tr>
            </a:tbl>
          </a:graphicData>
        </a:graphic>
      </p:graphicFrame>
    </p:spTree>
    <p:extLst>
      <p:ext uri="{BB962C8B-B14F-4D97-AF65-F5344CB8AC3E}">
        <p14:creationId xmlns:p14="http://schemas.microsoft.com/office/powerpoint/2010/main" val="2576674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59455" y="1380988"/>
            <a:ext cx="7106643" cy="590649"/>
          </a:xfrm>
          <a:prstGeom prst="rect">
            <a:avLst/>
          </a:prstGeom>
          <a:noFill/>
          <a:ln/>
        </p:spPr>
        <p:txBody>
          <a:bodyPr wrap="none" lIns="0" tIns="0" rIns="0" bIns="0" rtlCol="0" anchor="t"/>
          <a:lstStyle/>
          <a:p>
            <a:pPr>
              <a:lnSpc>
                <a:spcPts val="4625"/>
              </a:lnSpc>
            </a:pPr>
            <a:r>
              <a:rPr lang="en-US" sz="3708" dirty="0">
                <a:solidFill>
                  <a:srgbClr val="EFD5FA"/>
                </a:solidFill>
                <a:latin typeface="Instrument Sans Medium" pitchFamily="34" charset="0"/>
                <a:ea typeface="Instrument Sans Medium" pitchFamily="34" charset="-122"/>
                <a:cs typeface="Instrument Sans Medium" pitchFamily="34" charset="-120"/>
              </a:rPr>
              <a:t>Conclusion:</a:t>
            </a:r>
            <a:endParaRPr lang="en-US" sz="3708" dirty="0"/>
          </a:p>
        </p:txBody>
      </p:sp>
      <p:sp>
        <p:nvSpPr>
          <p:cNvPr id="8" name="Text 6"/>
          <p:cNvSpPr/>
          <p:nvPr/>
        </p:nvSpPr>
        <p:spPr>
          <a:xfrm>
            <a:off x="928088" y="2348134"/>
            <a:ext cx="9552171" cy="2326611"/>
          </a:xfrm>
          <a:prstGeom prst="rect">
            <a:avLst/>
          </a:prstGeom>
          <a:noFill/>
          <a:ln/>
        </p:spPr>
        <p:txBody>
          <a:bodyPr wrap="square" lIns="0" tIns="0" rIns="0" bIns="0" rtlCol="0" anchor="t"/>
          <a:lstStyle/>
          <a:p>
            <a:pPr>
              <a:lnSpc>
                <a:spcPct val="200000"/>
              </a:lnSpc>
            </a:pPr>
            <a:r>
              <a:rPr lang="en-US" sz="1458" dirty="0">
                <a:solidFill>
                  <a:schemeClr val="bg1"/>
                </a:solidFill>
                <a:latin typeface="Inter" panose="020B0604020202020204" charset="0"/>
                <a:ea typeface="Inter" panose="020B0604020202020204" charset="0"/>
              </a:rPr>
              <a:t>Wireless topologies play a crucial role in designing modern, flexible, and efficient networks. Each topology—whether infrastructure, ad-hoc, mesh, hybrid, or star—has distinct advantages and limitations. The choice of topology depends on factors such as the network size, purpose, environment, cost, and reliability needs. Selecting the right wireless topology improves network performance, coverage, security, and overall user experience. Understanding these topologies helps in building networks that are adaptable and resilient to changing demands.</a:t>
            </a:r>
          </a:p>
        </p:txBody>
      </p:sp>
      <p:pic>
        <p:nvPicPr>
          <p:cNvPr id="18" name="Picture 17">
            <a:extLst>
              <a:ext uri="{FF2B5EF4-FFF2-40B4-BE49-F238E27FC236}">
                <a16:creationId xmlns:a16="http://schemas.microsoft.com/office/drawing/2014/main" id="{CD27104B-6835-DE93-844B-14ABE744E2C2}"/>
              </a:ext>
            </a:extLst>
          </p:cNvPr>
          <p:cNvPicPr>
            <a:picLocks noChangeAspect="1"/>
          </p:cNvPicPr>
          <p:nvPr/>
        </p:nvPicPr>
        <p:blipFill>
          <a:blip r:embed="rId3"/>
          <a:stretch>
            <a:fillRect/>
          </a:stretch>
        </p:blipFill>
        <p:spPr>
          <a:xfrm>
            <a:off x="9222961" y="6397561"/>
            <a:ext cx="2969039" cy="46043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1017" y="839593"/>
            <a:ext cx="6078042" cy="590649"/>
          </a:xfrm>
          <a:prstGeom prst="rect">
            <a:avLst/>
          </a:prstGeom>
          <a:noFill/>
          <a:ln/>
        </p:spPr>
        <p:txBody>
          <a:bodyPr wrap="none" lIns="0" tIns="0" rIns="0" bIns="0" rtlCol="0" anchor="t"/>
          <a:lstStyle/>
          <a:p>
            <a:pPr>
              <a:lnSpc>
                <a:spcPts val="4625"/>
              </a:lnSpc>
            </a:pPr>
            <a:r>
              <a:rPr lang="en-US" sz="3708" dirty="0">
                <a:solidFill>
                  <a:srgbClr val="EFD5FA"/>
                </a:solidFill>
                <a:latin typeface="Instrument Sans Medium" pitchFamily="34" charset="0"/>
                <a:ea typeface="Instrument Sans Medium" pitchFamily="34" charset="-122"/>
                <a:cs typeface="Instrument Sans Medium" pitchFamily="34" charset="-120"/>
              </a:rPr>
              <a:t>What is Wireless Topology?</a:t>
            </a:r>
            <a:endParaRPr lang="en-US" sz="3708" dirty="0"/>
          </a:p>
        </p:txBody>
      </p:sp>
      <p:sp>
        <p:nvSpPr>
          <p:cNvPr id="3" name="Text 1"/>
          <p:cNvSpPr/>
          <p:nvPr/>
        </p:nvSpPr>
        <p:spPr>
          <a:xfrm>
            <a:off x="671017" y="1886050"/>
            <a:ext cx="2362696" cy="295275"/>
          </a:xfrm>
          <a:prstGeom prst="rect">
            <a:avLst/>
          </a:prstGeom>
          <a:noFill/>
          <a:ln/>
        </p:spPr>
        <p:txBody>
          <a:bodyPr wrap="none" lIns="0" tIns="0" rIns="0" bIns="0" rtlCol="0" anchor="t"/>
          <a:lstStyle/>
          <a:p>
            <a:pPr>
              <a:lnSpc>
                <a:spcPts val="2292"/>
              </a:lnSpc>
            </a:pPr>
            <a:r>
              <a:rPr lang="en-US" sz="1833" dirty="0">
                <a:solidFill>
                  <a:srgbClr val="EFD5FA"/>
                </a:solidFill>
                <a:latin typeface="Instrument Sans Medium" pitchFamily="34" charset="0"/>
                <a:ea typeface="Instrument Sans Medium" pitchFamily="34" charset="-122"/>
                <a:cs typeface="Instrument Sans Medium" pitchFamily="34" charset="-120"/>
              </a:rPr>
              <a:t>Definition</a:t>
            </a:r>
            <a:endParaRPr lang="en-US" sz="1833" dirty="0"/>
          </a:p>
        </p:txBody>
      </p:sp>
      <p:sp>
        <p:nvSpPr>
          <p:cNvPr id="4" name="Text 2"/>
          <p:cNvSpPr/>
          <p:nvPr/>
        </p:nvSpPr>
        <p:spPr>
          <a:xfrm>
            <a:off x="671017" y="2231283"/>
            <a:ext cx="5203924" cy="907257"/>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Wireless topology refers to how wireless devices are organized and how they communicate using radio frequencies instead of cables.</a:t>
            </a:r>
            <a:endParaRPr lang="en-US" sz="1458" dirty="0"/>
          </a:p>
        </p:txBody>
      </p:sp>
      <p:sp>
        <p:nvSpPr>
          <p:cNvPr id="5" name="Text 3"/>
          <p:cNvSpPr/>
          <p:nvPr/>
        </p:nvSpPr>
        <p:spPr>
          <a:xfrm>
            <a:off x="671017" y="3188498"/>
            <a:ext cx="5203924" cy="604838"/>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This allows devices to connect flexibly without physical constraints.</a:t>
            </a:r>
            <a:endParaRPr lang="en-US" sz="1458" dirty="0"/>
          </a:p>
        </p:txBody>
      </p:sp>
      <p:sp>
        <p:nvSpPr>
          <p:cNvPr id="6" name="Text 4"/>
          <p:cNvSpPr/>
          <p:nvPr/>
        </p:nvSpPr>
        <p:spPr>
          <a:xfrm>
            <a:off x="671017" y="4119961"/>
            <a:ext cx="2362696" cy="295275"/>
          </a:xfrm>
          <a:prstGeom prst="rect">
            <a:avLst/>
          </a:prstGeom>
          <a:noFill/>
          <a:ln/>
        </p:spPr>
        <p:txBody>
          <a:bodyPr wrap="none" lIns="0" tIns="0" rIns="0" bIns="0" rtlCol="0" anchor="t"/>
          <a:lstStyle/>
          <a:p>
            <a:pPr>
              <a:lnSpc>
                <a:spcPts val="2292"/>
              </a:lnSpc>
            </a:pPr>
            <a:r>
              <a:rPr lang="en-US" sz="1833" dirty="0">
                <a:solidFill>
                  <a:srgbClr val="EFD5FA"/>
                </a:solidFill>
                <a:latin typeface="Instrument Sans Medium" pitchFamily="34" charset="0"/>
                <a:ea typeface="Instrument Sans Medium" pitchFamily="34" charset="-122"/>
                <a:cs typeface="Instrument Sans Medium" pitchFamily="34" charset="-120"/>
              </a:rPr>
              <a:t>Benefits</a:t>
            </a:r>
            <a:endParaRPr lang="en-US" sz="1833" dirty="0"/>
          </a:p>
        </p:txBody>
      </p:sp>
      <p:sp>
        <p:nvSpPr>
          <p:cNvPr id="7" name="Text 5"/>
          <p:cNvSpPr/>
          <p:nvPr/>
        </p:nvSpPr>
        <p:spPr>
          <a:xfrm>
            <a:off x="671017" y="4496794"/>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Mobility for users across various locations</a:t>
            </a:r>
            <a:endParaRPr lang="en-US" sz="1458" dirty="0"/>
          </a:p>
        </p:txBody>
      </p:sp>
      <p:sp>
        <p:nvSpPr>
          <p:cNvPr id="8" name="Text 6"/>
          <p:cNvSpPr/>
          <p:nvPr/>
        </p:nvSpPr>
        <p:spPr>
          <a:xfrm>
            <a:off x="671017" y="4787306"/>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Simpler setup without wiring complexity</a:t>
            </a:r>
            <a:endParaRPr lang="en-US" sz="1458" dirty="0"/>
          </a:p>
        </p:txBody>
      </p:sp>
      <p:sp>
        <p:nvSpPr>
          <p:cNvPr id="9" name="Text 7"/>
          <p:cNvSpPr/>
          <p:nvPr/>
        </p:nvSpPr>
        <p:spPr>
          <a:xfrm>
            <a:off x="671017" y="5200252"/>
            <a:ext cx="5203924"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Widely used in Wi-Fi networks, cellular systems, and IoT ecosystems</a:t>
            </a:r>
            <a:endParaRPr lang="en-US" sz="1458" dirty="0"/>
          </a:p>
        </p:txBody>
      </p:sp>
      <p:pic>
        <p:nvPicPr>
          <p:cNvPr id="11" name="Picture 10">
            <a:extLst>
              <a:ext uri="{FF2B5EF4-FFF2-40B4-BE49-F238E27FC236}">
                <a16:creationId xmlns:a16="http://schemas.microsoft.com/office/drawing/2014/main" id="{4095710E-633D-8DF7-CD6C-5C820AF9FF23}"/>
              </a:ext>
            </a:extLst>
          </p:cNvPr>
          <p:cNvPicPr>
            <a:picLocks noChangeAspect="1"/>
          </p:cNvPicPr>
          <p:nvPr/>
        </p:nvPicPr>
        <p:blipFill>
          <a:blip r:embed="rId3"/>
          <a:stretch>
            <a:fillRect/>
          </a:stretch>
        </p:blipFill>
        <p:spPr>
          <a:xfrm>
            <a:off x="7286625" y="1"/>
            <a:ext cx="4829175" cy="675756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307406"/>
            <a:ext cx="6354366" cy="590649"/>
          </a:xfrm>
          <a:prstGeom prst="rect">
            <a:avLst/>
          </a:prstGeom>
          <a:noFill/>
          <a:ln/>
        </p:spPr>
        <p:txBody>
          <a:bodyPr wrap="none" lIns="0" tIns="0" rIns="0" bIns="0" rtlCol="0" anchor="t"/>
          <a:lstStyle/>
          <a:p>
            <a:pPr>
              <a:lnSpc>
                <a:spcPts val="4625"/>
              </a:lnSpc>
            </a:pPr>
            <a:r>
              <a:rPr lang="en-US" sz="3708" dirty="0">
                <a:solidFill>
                  <a:srgbClr val="EFD5FA"/>
                </a:solidFill>
                <a:latin typeface="Instrument Sans Medium" pitchFamily="34" charset="0"/>
                <a:ea typeface="Instrument Sans Medium" pitchFamily="34" charset="-122"/>
                <a:cs typeface="Instrument Sans Medium" pitchFamily="34" charset="-120"/>
              </a:rPr>
              <a:t>Types of Wireless Topologies</a:t>
            </a:r>
            <a:endParaRPr lang="en-US" sz="3708" dirty="0"/>
          </a:p>
        </p:txBody>
      </p:sp>
      <p:sp>
        <p:nvSpPr>
          <p:cNvPr id="3" name="Shape 1"/>
          <p:cNvSpPr/>
          <p:nvPr/>
        </p:nvSpPr>
        <p:spPr>
          <a:xfrm>
            <a:off x="661492" y="2276078"/>
            <a:ext cx="3496965" cy="1693962"/>
          </a:xfrm>
          <a:prstGeom prst="roundRect">
            <a:avLst>
              <a:gd name="adj" fmla="val 1674"/>
            </a:avLst>
          </a:prstGeom>
          <a:solidFill>
            <a:srgbClr val="434348"/>
          </a:solidFill>
          <a:ln/>
        </p:spPr>
      </p:sp>
      <p:sp>
        <p:nvSpPr>
          <p:cNvPr id="4" name="Text 2"/>
          <p:cNvSpPr/>
          <p:nvPr/>
        </p:nvSpPr>
        <p:spPr>
          <a:xfrm>
            <a:off x="850503" y="2465090"/>
            <a:ext cx="2583160"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Infrastructure Topology</a:t>
            </a:r>
            <a:endParaRPr lang="en-US" sz="1833" dirty="0"/>
          </a:p>
        </p:txBody>
      </p:sp>
      <p:sp>
        <p:nvSpPr>
          <p:cNvPr id="5" name="Text 3"/>
          <p:cNvSpPr/>
          <p:nvPr/>
        </p:nvSpPr>
        <p:spPr>
          <a:xfrm>
            <a:off x="850503" y="2873772"/>
            <a:ext cx="3118942" cy="604838"/>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Devices communicate through a central Access Point.</a:t>
            </a:r>
            <a:endParaRPr lang="en-US" sz="1458" dirty="0"/>
          </a:p>
        </p:txBody>
      </p:sp>
      <p:sp>
        <p:nvSpPr>
          <p:cNvPr id="6" name="Shape 4"/>
          <p:cNvSpPr/>
          <p:nvPr/>
        </p:nvSpPr>
        <p:spPr>
          <a:xfrm>
            <a:off x="4347468" y="2276078"/>
            <a:ext cx="3496965" cy="1693962"/>
          </a:xfrm>
          <a:prstGeom prst="roundRect">
            <a:avLst>
              <a:gd name="adj" fmla="val 1674"/>
            </a:avLst>
          </a:prstGeom>
          <a:solidFill>
            <a:srgbClr val="434348"/>
          </a:solidFill>
          <a:ln/>
        </p:spPr>
      </p:sp>
      <p:sp>
        <p:nvSpPr>
          <p:cNvPr id="7" name="Text 5"/>
          <p:cNvSpPr/>
          <p:nvPr/>
        </p:nvSpPr>
        <p:spPr>
          <a:xfrm>
            <a:off x="4536480" y="2465090"/>
            <a:ext cx="2362696"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Ad-Hoc Topology</a:t>
            </a:r>
            <a:endParaRPr lang="en-US" sz="1833" dirty="0"/>
          </a:p>
        </p:txBody>
      </p:sp>
      <p:sp>
        <p:nvSpPr>
          <p:cNvPr id="8" name="Text 6"/>
          <p:cNvSpPr/>
          <p:nvPr/>
        </p:nvSpPr>
        <p:spPr>
          <a:xfrm>
            <a:off x="4536480" y="2873772"/>
            <a:ext cx="3118942" cy="604838"/>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Devices connect directly without a central router.</a:t>
            </a:r>
            <a:endParaRPr lang="en-US" sz="1458" dirty="0"/>
          </a:p>
        </p:txBody>
      </p:sp>
      <p:sp>
        <p:nvSpPr>
          <p:cNvPr id="9" name="Shape 7"/>
          <p:cNvSpPr/>
          <p:nvPr/>
        </p:nvSpPr>
        <p:spPr>
          <a:xfrm>
            <a:off x="8033444" y="2276078"/>
            <a:ext cx="3496965" cy="1693962"/>
          </a:xfrm>
          <a:prstGeom prst="roundRect">
            <a:avLst>
              <a:gd name="adj" fmla="val 1674"/>
            </a:avLst>
          </a:prstGeom>
          <a:solidFill>
            <a:srgbClr val="434348"/>
          </a:solidFill>
          <a:ln/>
        </p:spPr>
      </p:sp>
      <p:sp>
        <p:nvSpPr>
          <p:cNvPr id="10" name="Text 8"/>
          <p:cNvSpPr/>
          <p:nvPr/>
        </p:nvSpPr>
        <p:spPr>
          <a:xfrm>
            <a:off x="8222457" y="2465090"/>
            <a:ext cx="2362696"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Mesh Topology</a:t>
            </a:r>
            <a:endParaRPr lang="en-US" sz="1833" dirty="0"/>
          </a:p>
        </p:txBody>
      </p:sp>
      <p:sp>
        <p:nvSpPr>
          <p:cNvPr id="11" name="Text 9"/>
          <p:cNvSpPr/>
          <p:nvPr/>
        </p:nvSpPr>
        <p:spPr>
          <a:xfrm>
            <a:off x="8222457" y="2873772"/>
            <a:ext cx="3118942" cy="907257"/>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Nodes connect with multiple other nodes creating multiple communication paths.</a:t>
            </a:r>
            <a:endParaRPr lang="en-US" sz="1458" dirty="0"/>
          </a:p>
        </p:txBody>
      </p:sp>
      <p:sp>
        <p:nvSpPr>
          <p:cNvPr id="12" name="Shape 10"/>
          <p:cNvSpPr/>
          <p:nvPr/>
        </p:nvSpPr>
        <p:spPr>
          <a:xfrm>
            <a:off x="661492" y="4159052"/>
            <a:ext cx="5340053" cy="1391543"/>
          </a:xfrm>
          <a:prstGeom prst="roundRect">
            <a:avLst>
              <a:gd name="adj" fmla="val 2038"/>
            </a:avLst>
          </a:prstGeom>
          <a:solidFill>
            <a:srgbClr val="434348"/>
          </a:solidFill>
          <a:ln/>
        </p:spPr>
      </p:sp>
      <p:sp>
        <p:nvSpPr>
          <p:cNvPr id="13" name="Text 11"/>
          <p:cNvSpPr/>
          <p:nvPr/>
        </p:nvSpPr>
        <p:spPr>
          <a:xfrm>
            <a:off x="850504" y="4348063"/>
            <a:ext cx="2362696"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Hybrid Topology</a:t>
            </a:r>
            <a:endParaRPr lang="en-US" sz="1833" dirty="0"/>
          </a:p>
        </p:txBody>
      </p:sp>
      <p:sp>
        <p:nvSpPr>
          <p:cNvPr id="14" name="Text 12"/>
          <p:cNvSpPr/>
          <p:nvPr/>
        </p:nvSpPr>
        <p:spPr>
          <a:xfrm>
            <a:off x="850504" y="4756745"/>
            <a:ext cx="4962029" cy="604838"/>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Combines features from multiple topologies for flexibility.</a:t>
            </a:r>
            <a:endParaRPr lang="en-US" sz="1458" dirty="0"/>
          </a:p>
        </p:txBody>
      </p:sp>
      <p:sp>
        <p:nvSpPr>
          <p:cNvPr id="15" name="Shape 13"/>
          <p:cNvSpPr/>
          <p:nvPr/>
        </p:nvSpPr>
        <p:spPr>
          <a:xfrm>
            <a:off x="6190556" y="4159052"/>
            <a:ext cx="5340053" cy="1391543"/>
          </a:xfrm>
          <a:prstGeom prst="roundRect">
            <a:avLst>
              <a:gd name="adj" fmla="val 2038"/>
            </a:avLst>
          </a:prstGeom>
          <a:solidFill>
            <a:srgbClr val="434348"/>
          </a:solidFill>
          <a:ln/>
        </p:spPr>
      </p:sp>
      <p:sp>
        <p:nvSpPr>
          <p:cNvPr id="16" name="Text 14"/>
          <p:cNvSpPr/>
          <p:nvPr/>
        </p:nvSpPr>
        <p:spPr>
          <a:xfrm>
            <a:off x="6379568" y="4348063"/>
            <a:ext cx="2362696"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Star Topology</a:t>
            </a:r>
            <a:endParaRPr lang="en-US" sz="1833" dirty="0"/>
          </a:p>
        </p:txBody>
      </p:sp>
      <p:sp>
        <p:nvSpPr>
          <p:cNvPr id="17" name="Text 15"/>
          <p:cNvSpPr/>
          <p:nvPr/>
        </p:nvSpPr>
        <p:spPr>
          <a:xfrm>
            <a:off x="6379568" y="4756745"/>
            <a:ext cx="4962029" cy="604838"/>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All nodes connect independently to a central hub or node.</a:t>
            </a:r>
            <a:endParaRPr lang="en-US" sz="1458" dirty="0"/>
          </a:p>
        </p:txBody>
      </p:sp>
      <p:pic>
        <p:nvPicPr>
          <p:cNvPr id="19" name="Picture 18">
            <a:extLst>
              <a:ext uri="{FF2B5EF4-FFF2-40B4-BE49-F238E27FC236}">
                <a16:creationId xmlns:a16="http://schemas.microsoft.com/office/drawing/2014/main" id="{CAB2B8D6-40EB-97FC-B78F-76F840F8B1E9}"/>
              </a:ext>
            </a:extLst>
          </p:cNvPr>
          <p:cNvPicPr>
            <a:picLocks noChangeAspect="1"/>
          </p:cNvPicPr>
          <p:nvPr/>
        </p:nvPicPr>
        <p:blipFill>
          <a:blip r:embed="rId3"/>
          <a:stretch>
            <a:fillRect/>
          </a:stretch>
        </p:blipFill>
        <p:spPr>
          <a:xfrm>
            <a:off x="9639128" y="6415063"/>
            <a:ext cx="2457793" cy="35247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155307" y="739973"/>
            <a:ext cx="5803603" cy="520700"/>
          </a:xfrm>
          <a:prstGeom prst="rect">
            <a:avLst/>
          </a:prstGeom>
          <a:noFill/>
          <a:ln/>
        </p:spPr>
        <p:txBody>
          <a:bodyPr wrap="none" lIns="0" tIns="0" rIns="0" bIns="0" rtlCol="0" anchor="t"/>
          <a:lstStyle/>
          <a:p>
            <a:pPr>
              <a:lnSpc>
                <a:spcPts val="4083"/>
              </a:lnSpc>
            </a:pPr>
            <a:r>
              <a:rPr lang="en-US" sz="3250" dirty="0">
                <a:solidFill>
                  <a:srgbClr val="EFD5FA"/>
                </a:solidFill>
                <a:latin typeface="Instrument Sans Medium" pitchFamily="34" charset="0"/>
                <a:ea typeface="Instrument Sans Medium" pitchFamily="34" charset="-122"/>
                <a:cs typeface="Instrument Sans Medium" pitchFamily="34" charset="-120"/>
              </a:rPr>
              <a:t>Point-to-Point (PtP) Topology</a:t>
            </a:r>
            <a:endParaRPr lang="en-US" sz="3250" dirty="0"/>
          </a:p>
        </p:txBody>
      </p:sp>
      <p:sp>
        <p:nvSpPr>
          <p:cNvPr id="4" name="Shape 1"/>
          <p:cNvSpPr/>
          <p:nvPr/>
        </p:nvSpPr>
        <p:spPr>
          <a:xfrm>
            <a:off x="5155307" y="1510606"/>
            <a:ext cx="6453386" cy="960239"/>
          </a:xfrm>
          <a:prstGeom prst="roundRect">
            <a:avLst>
              <a:gd name="adj" fmla="val 2603"/>
            </a:avLst>
          </a:prstGeom>
          <a:solidFill>
            <a:srgbClr val="434348"/>
          </a:solidFill>
          <a:ln/>
        </p:spPr>
      </p:sp>
      <p:sp>
        <p:nvSpPr>
          <p:cNvPr id="5" name="Text 2"/>
          <p:cNvSpPr/>
          <p:nvPr/>
        </p:nvSpPr>
        <p:spPr>
          <a:xfrm>
            <a:off x="5321895" y="1677195"/>
            <a:ext cx="2083197" cy="260449"/>
          </a:xfrm>
          <a:prstGeom prst="rect">
            <a:avLst/>
          </a:prstGeom>
          <a:noFill/>
          <a:ln/>
        </p:spPr>
        <p:txBody>
          <a:bodyPr wrap="none" lIns="0" tIns="0" rIns="0" bIns="0" rtlCol="0" anchor="t"/>
          <a:lstStyle/>
          <a:p>
            <a:pPr>
              <a:lnSpc>
                <a:spcPts val="2042"/>
              </a:lnSpc>
            </a:pPr>
            <a:r>
              <a:rPr lang="en-US" sz="1625" dirty="0">
                <a:solidFill>
                  <a:srgbClr val="C7CDD6"/>
                </a:solidFill>
                <a:latin typeface="Instrument Sans Medium" pitchFamily="34" charset="0"/>
                <a:ea typeface="Instrument Sans Medium" pitchFamily="34" charset="-122"/>
                <a:cs typeface="Instrument Sans Medium" pitchFamily="34" charset="-120"/>
              </a:rPr>
              <a:t>Dedicated Link</a:t>
            </a:r>
            <a:endParaRPr lang="en-US" sz="1625" dirty="0"/>
          </a:p>
        </p:txBody>
      </p:sp>
      <p:sp>
        <p:nvSpPr>
          <p:cNvPr id="6" name="Text 3"/>
          <p:cNvSpPr/>
          <p:nvPr/>
        </p:nvSpPr>
        <p:spPr>
          <a:xfrm>
            <a:off x="5321896" y="2037557"/>
            <a:ext cx="6120209" cy="266700"/>
          </a:xfrm>
          <a:prstGeom prst="rect">
            <a:avLst/>
          </a:prstGeom>
          <a:noFill/>
          <a:ln/>
        </p:spPr>
        <p:txBody>
          <a:bodyPr wrap="none" lIns="0" tIns="0" rIns="0" bIns="0" rtlCol="0" anchor="t"/>
          <a:lstStyle/>
          <a:p>
            <a:pPr>
              <a:lnSpc>
                <a:spcPts val="2083"/>
              </a:lnSpc>
            </a:pPr>
            <a:r>
              <a:rPr lang="en-US" sz="1292" dirty="0">
                <a:solidFill>
                  <a:srgbClr val="C7CDD6"/>
                </a:solidFill>
                <a:latin typeface="Inter" pitchFamily="34" charset="0"/>
                <a:ea typeface="Inter" pitchFamily="34" charset="-122"/>
                <a:cs typeface="Inter" pitchFamily="34" charset="-120"/>
              </a:rPr>
              <a:t>Direct connection between two nodes ensures exclusive communication.</a:t>
            </a:r>
            <a:endParaRPr lang="en-US" sz="1292" dirty="0"/>
          </a:p>
        </p:txBody>
      </p:sp>
      <p:sp>
        <p:nvSpPr>
          <p:cNvPr id="7" name="Shape 4"/>
          <p:cNvSpPr/>
          <p:nvPr/>
        </p:nvSpPr>
        <p:spPr>
          <a:xfrm>
            <a:off x="5155307" y="2637433"/>
            <a:ext cx="6453386" cy="960239"/>
          </a:xfrm>
          <a:prstGeom prst="roundRect">
            <a:avLst>
              <a:gd name="adj" fmla="val 2603"/>
            </a:avLst>
          </a:prstGeom>
          <a:solidFill>
            <a:srgbClr val="434348"/>
          </a:solidFill>
          <a:ln/>
        </p:spPr>
      </p:sp>
      <p:sp>
        <p:nvSpPr>
          <p:cNvPr id="8" name="Text 5"/>
          <p:cNvSpPr/>
          <p:nvPr/>
        </p:nvSpPr>
        <p:spPr>
          <a:xfrm>
            <a:off x="5321896" y="2804021"/>
            <a:ext cx="2168029" cy="260449"/>
          </a:xfrm>
          <a:prstGeom prst="rect">
            <a:avLst/>
          </a:prstGeom>
          <a:noFill/>
          <a:ln/>
        </p:spPr>
        <p:txBody>
          <a:bodyPr wrap="none" lIns="0" tIns="0" rIns="0" bIns="0" rtlCol="0" anchor="t"/>
          <a:lstStyle/>
          <a:p>
            <a:pPr>
              <a:lnSpc>
                <a:spcPts val="2042"/>
              </a:lnSpc>
            </a:pPr>
            <a:r>
              <a:rPr lang="en-US" sz="1625" dirty="0">
                <a:solidFill>
                  <a:srgbClr val="C7CDD6"/>
                </a:solidFill>
                <a:latin typeface="Instrument Sans Medium" pitchFamily="34" charset="0"/>
                <a:ea typeface="Instrument Sans Medium" pitchFamily="34" charset="-122"/>
                <a:cs typeface="Instrument Sans Medium" pitchFamily="34" charset="-120"/>
              </a:rPr>
              <a:t>High Speed &amp; Security</a:t>
            </a:r>
            <a:endParaRPr lang="en-US" sz="1625" dirty="0"/>
          </a:p>
        </p:txBody>
      </p:sp>
      <p:sp>
        <p:nvSpPr>
          <p:cNvPr id="9" name="Text 6"/>
          <p:cNvSpPr/>
          <p:nvPr/>
        </p:nvSpPr>
        <p:spPr>
          <a:xfrm>
            <a:off x="5321896" y="3164383"/>
            <a:ext cx="6120209" cy="266700"/>
          </a:xfrm>
          <a:prstGeom prst="rect">
            <a:avLst/>
          </a:prstGeom>
          <a:noFill/>
          <a:ln/>
        </p:spPr>
        <p:txBody>
          <a:bodyPr wrap="none" lIns="0" tIns="0" rIns="0" bIns="0" rtlCol="0" anchor="t"/>
          <a:lstStyle/>
          <a:p>
            <a:pPr>
              <a:lnSpc>
                <a:spcPts val="2083"/>
              </a:lnSpc>
            </a:pPr>
            <a:r>
              <a:rPr lang="en-US" sz="1292" dirty="0">
                <a:solidFill>
                  <a:srgbClr val="C7CDD6"/>
                </a:solidFill>
                <a:latin typeface="Inter" pitchFamily="34" charset="0"/>
                <a:ea typeface="Inter" pitchFamily="34" charset="-122"/>
                <a:cs typeface="Inter" pitchFamily="34" charset="-120"/>
              </a:rPr>
              <a:t>Up to 100 Gbps with inherent encryption meeting HIPAA/PCI standards.</a:t>
            </a:r>
            <a:endParaRPr lang="en-US" sz="1292" dirty="0"/>
          </a:p>
        </p:txBody>
      </p:sp>
      <p:sp>
        <p:nvSpPr>
          <p:cNvPr id="10" name="Shape 7"/>
          <p:cNvSpPr/>
          <p:nvPr/>
        </p:nvSpPr>
        <p:spPr>
          <a:xfrm>
            <a:off x="5155307" y="3764261"/>
            <a:ext cx="6453386" cy="1226939"/>
          </a:xfrm>
          <a:prstGeom prst="roundRect">
            <a:avLst>
              <a:gd name="adj" fmla="val 2038"/>
            </a:avLst>
          </a:prstGeom>
          <a:solidFill>
            <a:srgbClr val="434348"/>
          </a:solidFill>
          <a:ln/>
        </p:spPr>
      </p:sp>
      <p:sp>
        <p:nvSpPr>
          <p:cNvPr id="11" name="Text 8"/>
          <p:cNvSpPr/>
          <p:nvPr/>
        </p:nvSpPr>
        <p:spPr>
          <a:xfrm>
            <a:off x="5321895" y="3930849"/>
            <a:ext cx="2083197" cy="260449"/>
          </a:xfrm>
          <a:prstGeom prst="rect">
            <a:avLst/>
          </a:prstGeom>
          <a:noFill/>
          <a:ln/>
        </p:spPr>
        <p:txBody>
          <a:bodyPr wrap="none" lIns="0" tIns="0" rIns="0" bIns="0" rtlCol="0" anchor="t"/>
          <a:lstStyle/>
          <a:p>
            <a:pPr>
              <a:lnSpc>
                <a:spcPts val="2042"/>
              </a:lnSpc>
            </a:pPr>
            <a:r>
              <a:rPr lang="en-US" sz="1625" dirty="0">
                <a:solidFill>
                  <a:srgbClr val="C7CDD6"/>
                </a:solidFill>
                <a:latin typeface="Instrument Sans Medium" pitchFamily="34" charset="0"/>
                <a:ea typeface="Instrument Sans Medium" pitchFamily="34" charset="-122"/>
                <a:cs typeface="Instrument Sans Medium" pitchFamily="34" charset="-120"/>
              </a:rPr>
              <a:t>Use Case</a:t>
            </a:r>
            <a:endParaRPr lang="en-US" sz="1625" dirty="0"/>
          </a:p>
        </p:txBody>
      </p:sp>
      <p:sp>
        <p:nvSpPr>
          <p:cNvPr id="12" name="Text 9"/>
          <p:cNvSpPr/>
          <p:nvPr/>
        </p:nvSpPr>
        <p:spPr>
          <a:xfrm>
            <a:off x="5321896" y="4291211"/>
            <a:ext cx="6120209" cy="533400"/>
          </a:xfrm>
          <a:prstGeom prst="rect">
            <a:avLst/>
          </a:prstGeom>
          <a:noFill/>
          <a:ln/>
        </p:spPr>
        <p:txBody>
          <a:bodyPr wrap="square" lIns="0" tIns="0" rIns="0" bIns="0" rtlCol="0" anchor="t"/>
          <a:lstStyle/>
          <a:p>
            <a:pPr>
              <a:lnSpc>
                <a:spcPts val="2083"/>
              </a:lnSpc>
            </a:pPr>
            <a:r>
              <a:rPr lang="en-US" sz="1292" dirty="0">
                <a:solidFill>
                  <a:srgbClr val="C7CDD6"/>
                </a:solidFill>
                <a:latin typeface="Inter" pitchFamily="34" charset="0"/>
                <a:ea typeface="Inter" pitchFamily="34" charset="-122"/>
                <a:cs typeface="Inter" pitchFamily="34" charset="-120"/>
              </a:rPr>
              <a:t>Building-to-building links, like HQ to backup data centers, use wireless bridges for secure data transfers.</a:t>
            </a:r>
            <a:endParaRPr lang="en-US" sz="1292" dirty="0"/>
          </a:p>
        </p:txBody>
      </p:sp>
      <p:sp>
        <p:nvSpPr>
          <p:cNvPr id="13" name="Shape 10"/>
          <p:cNvSpPr/>
          <p:nvPr/>
        </p:nvSpPr>
        <p:spPr>
          <a:xfrm>
            <a:off x="5155307" y="5157788"/>
            <a:ext cx="6453386" cy="960239"/>
          </a:xfrm>
          <a:prstGeom prst="roundRect">
            <a:avLst>
              <a:gd name="adj" fmla="val 2603"/>
            </a:avLst>
          </a:prstGeom>
          <a:solidFill>
            <a:srgbClr val="434348"/>
          </a:solidFill>
          <a:ln/>
        </p:spPr>
      </p:sp>
      <p:sp>
        <p:nvSpPr>
          <p:cNvPr id="14" name="Text 11"/>
          <p:cNvSpPr/>
          <p:nvPr/>
        </p:nvSpPr>
        <p:spPr>
          <a:xfrm>
            <a:off x="5321895" y="5324376"/>
            <a:ext cx="2083197" cy="260449"/>
          </a:xfrm>
          <a:prstGeom prst="rect">
            <a:avLst/>
          </a:prstGeom>
          <a:noFill/>
          <a:ln/>
        </p:spPr>
        <p:txBody>
          <a:bodyPr wrap="none" lIns="0" tIns="0" rIns="0" bIns="0" rtlCol="0" anchor="t"/>
          <a:lstStyle/>
          <a:p>
            <a:pPr>
              <a:lnSpc>
                <a:spcPts val="2042"/>
              </a:lnSpc>
            </a:pPr>
            <a:r>
              <a:rPr lang="en-US" sz="1625" dirty="0">
                <a:solidFill>
                  <a:srgbClr val="C7CDD6"/>
                </a:solidFill>
                <a:latin typeface="Instrument Sans Medium" pitchFamily="34" charset="0"/>
                <a:ea typeface="Instrument Sans Medium" pitchFamily="34" charset="-122"/>
                <a:cs typeface="Instrument Sans Medium" pitchFamily="34" charset="-120"/>
              </a:rPr>
              <a:t>Example Device</a:t>
            </a:r>
            <a:endParaRPr lang="en-US" sz="1625" dirty="0"/>
          </a:p>
        </p:txBody>
      </p:sp>
      <p:sp>
        <p:nvSpPr>
          <p:cNvPr id="15" name="Text 12"/>
          <p:cNvSpPr/>
          <p:nvPr/>
        </p:nvSpPr>
        <p:spPr>
          <a:xfrm>
            <a:off x="5321896" y="5684738"/>
            <a:ext cx="6120209" cy="266700"/>
          </a:xfrm>
          <a:prstGeom prst="rect">
            <a:avLst/>
          </a:prstGeom>
          <a:noFill/>
          <a:ln/>
        </p:spPr>
        <p:txBody>
          <a:bodyPr wrap="none" lIns="0" tIns="0" rIns="0" bIns="0" rtlCol="0" anchor="t"/>
          <a:lstStyle/>
          <a:p>
            <a:pPr>
              <a:lnSpc>
                <a:spcPts val="2083"/>
              </a:lnSpc>
            </a:pPr>
            <a:r>
              <a:rPr lang="en-US" sz="1292" dirty="0">
                <a:solidFill>
                  <a:srgbClr val="C7CDD6"/>
                </a:solidFill>
                <a:latin typeface="Inter" pitchFamily="34" charset="0"/>
                <a:ea typeface="Inter" pitchFamily="34" charset="-122"/>
                <a:cs typeface="Inter" pitchFamily="34" charset="-120"/>
              </a:rPr>
              <a:t>Ubiquiti AirFiber 60 LR: 5 GHz, 1.5+ Gbps, over 25 km range.</a:t>
            </a:r>
            <a:endParaRPr lang="en-US" sz="1292" dirty="0"/>
          </a:p>
        </p:txBody>
      </p:sp>
      <p:pic>
        <p:nvPicPr>
          <p:cNvPr id="17" name="Picture 16">
            <a:extLst>
              <a:ext uri="{FF2B5EF4-FFF2-40B4-BE49-F238E27FC236}">
                <a16:creationId xmlns:a16="http://schemas.microsoft.com/office/drawing/2014/main" id="{1DF4C610-6BE3-8C33-26E0-A3BEF920DE1E}"/>
              </a:ext>
            </a:extLst>
          </p:cNvPr>
          <p:cNvPicPr>
            <a:picLocks noChangeAspect="1"/>
          </p:cNvPicPr>
          <p:nvPr/>
        </p:nvPicPr>
        <p:blipFill>
          <a:blip r:embed="rId4"/>
          <a:stretch>
            <a:fillRect/>
          </a:stretch>
        </p:blipFill>
        <p:spPr>
          <a:xfrm>
            <a:off x="9604354" y="6233720"/>
            <a:ext cx="2484784" cy="5852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917575"/>
            <a:ext cx="6297018" cy="1181298"/>
          </a:xfrm>
          <a:prstGeom prst="rect">
            <a:avLst/>
          </a:prstGeom>
          <a:noFill/>
          <a:ln/>
        </p:spPr>
        <p:txBody>
          <a:bodyPr wrap="square" lIns="0" tIns="0" rIns="0" bIns="0" rtlCol="0" anchor="t"/>
          <a:lstStyle/>
          <a:p>
            <a:pPr>
              <a:lnSpc>
                <a:spcPts val="4625"/>
              </a:lnSpc>
            </a:pPr>
            <a:r>
              <a:rPr lang="en-US" sz="3708" dirty="0">
                <a:solidFill>
                  <a:srgbClr val="EFD5FA"/>
                </a:solidFill>
                <a:latin typeface="Instrument Sans Medium" pitchFamily="34" charset="0"/>
                <a:ea typeface="Instrument Sans Medium" pitchFamily="34" charset="-122"/>
                <a:cs typeface="Instrument Sans Medium" pitchFamily="34" charset="-120"/>
              </a:rPr>
              <a:t>Point-to-Multipoint (PtMP) Topology</a:t>
            </a:r>
            <a:endParaRPr lang="en-US" sz="3708" dirty="0"/>
          </a:p>
        </p:txBody>
      </p:sp>
      <p:sp>
        <p:nvSpPr>
          <p:cNvPr id="4" name="Text 1"/>
          <p:cNvSpPr/>
          <p:nvPr/>
        </p:nvSpPr>
        <p:spPr>
          <a:xfrm>
            <a:off x="661492" y="2571353"/>
            <a:ext cx="1417545" cy="1181100"/>
          </a:xfrm>
          <a:prstGeom prst="rect">
            <a:avLst/>
          </a:prstGeom>
          <a:noFill/>
          <a:ln/>
        </p:spPr>
        <p:txBody>
          <a:bodyPr wrap="square" lIns="0" tIns="0" rIns="0" bIns="0" rtlCol="0" anchor="t"/>
          <a:lstStyle/>
          <a:p>
            <a:pPr>
              <a:lnSpc>
                <a:spcPts val="2292"/>
              </a:lnSpc>
            </a:pPr>
            <a:r>
              <a:rPr lang="en-US" sz="1833" dirty="0">
                <a:solidFill>
                  <a:srgbClr val="EFD5FA"/>
                </a:solidFill>
                <a:latin typeface="Instrument Sans Medium" pitchFamily="34" charset="0"/>
                <a:ea typeface="Instrument Sans Medium" pitchFamily="34" charset="-122"/>
                <a:cs typeface="Instrument Sans Medium" pitchFamily="34" charset="-120"/>
              </a:rPr>
              <a:t>Centralized </a:t>
            </a:r>
            <a:r>
              <a:rPr lang="en-US" sz="1833" dirty="0" err="1">
                <a:solidFill>
                  <a:srgbClr val="EFD5FA"/>
                </a:solidFill>
                <a:latin typeface="Instrument Sans Medium" pitchFamily="34" charset="0"/>
                <a:ea typeface="Instrument Sans Medium" pitchFamily="34" charset="-122"/>
                <a:cs typeface="Instrument Sans Medium" pitchFamily="34" charset="-120"/>
              </a:rPr>
              <a:t>Communi</a:t>
            </a:r>
            <a:r>
              <a:rPr lang="en-US" sz="1833" dirty="0">
                <a:solidFill>
                  <a:srgbClr val="EFD5FA"/>
                </a:solidFill>
                <a:latin typeface="Instrument Sans Medium" pitchFamily="34" charset="0"/>
                <a:ea typeface="Instrument Sans Medium" pitchFamily="34" charset="-122"/>
                <a:cs typeface="Instrument Sans Medium" pitchFamily="34" charset="-120"/>
              </a:rPr>
              <a:t>-cation</a:t>
            </a:r>
            <a:endParaRPr lang="en-US" sz="1833" dirty="0"/>
          </a:p>
        </p:txBody>
      </p:sp>
      <p:sp>
        <p:nvSpPr>
          <p:cNvPr id="5" name="Text 2"/>
          <p:cNvSpPr/>
          <p:nvPr/>
        </p:nvSpPr>
        <p:spPr>
          <a:xfrm>
            <a:off x="661492" y="3752454"/>
            <a:ext cx="1228328" cy="1814513"/>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One device connects and manages multiple endpoints efficiently.</a:t>
            </a:r>
            <a:endParaRPr lang="en-US" sz="1458" dirty="0"/>
          </a:p>
        </p:txBody>
      </p:sp>
      <p:sp>
        <p:nvSpPr>
          <p:cNvPr id="6" name="Text 3"/>
          <p:cNvSpPr/>
          <p:nvPr/>
        </p:nvSpPr>
        <p:spPr>
          <a:xfrm>
            <a:off x="2357339" y="2571353"/>
            <a:ext cx="1228328" cy="590550"/>
          </a:xfrm>
          <a:prstGeom prst="rect">
            <a:avLst/>
          </a:prstGeom>
          <a:noFill/>
          <a:ln/>
        </p:spPr>
        <p:txBody>
          <a:bodyPr wrap="square" lIns="0" tIns="0" rIns="0" bIns="0" rtlCol="0" anchor="t"/>
          <a:lstStyle/>
          <a:p>
            <a:pPr>
              <a:lnSpc>
                <a:spcPts val="2292"/>
              </a:lnSpc>
            </a:pPr>
            <a:r>
              <a:rPr lang="en-US" sz="1833" dirty="0">
                <a:solidFill>
                  <a:srgbClr val="EFD5FA"/>
                </a:solidFill>
                <a:latin typeface="Instrument Sans Medium" pitchFamily="34" charset="0"/>
                <a:ea typeface="Instrument Sans Medium" pitchFamily="34" charset="-122"/>
                <a:cs typeface="Instrument Sans Medium" pitchFamily="34" charset="-120"/>
              </a:rPr>
              <a:t>Typical Usage</a:t>
            </a:r>
            <a:endParaRPr lang="en-US" sz="1833" dirty="0"/>
          </a:p>
        </p:txBody>
      </p:sp>
      <p:sp>
        <p:nvSpPr>
          <p:cNvPr id="7" name="Text 4"/>
          <p:cNvSpPr/>
          <p:nvPr/>
        </p:nvSpPr>
        <p:spPr>
          <a:xfrm>
            <a:off x="2357339" y="3350915"/>
            <a:ext cx="1228328" cy="2419350"/>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ISPs use PtMP outdoors for long-range internet delivery to dispersed users.</a:t>
            </a:r>
            <a:endParaRPr lang="en-US" sz="1458" dirty="0"/>
          </a:p>
        </p:txBody>
      </p:sp>
      <p:sp>
        <p:nvSpPr>
          <p:cNvPr id="8" name="Text 5"/>
          <p:cNvSpPr/>
          <p:nvPr/>
        </p:nvSpPr>
        <p:spPr>
          <a:xfrm>
            <a:off x="3960518" y="2571353"/>
            <a:ext cx="1320995" cy="590550"/>
          </a:xfrm>
          <a:prstGeom prst="rect">
            <a:avLst/>
          </a:prstGeom>
          <a:noFill/>
          <a:ln/>
        </p:spPr>
        <p:txBody>
          <a:bodyPr wrap="square" lIns="0" tIns="0" rIns="0" bIns="0" rtlCol="0" anchor="t"/>
          <a:lstStyle/>
          <a:p>
            <a:pPr>
              <a:lnSpc>
                <a:spcPts val="2292"/>
              </a:lnSpc>
            </a:pPr>
            <a:r>
              <a:rPr lang="en-US" sz="1833" dirty="0">
                <a:solidFill>
                  <a:srgbClr val="EFD5FA"/>
                </a:solidFill>
                <a:latin typeface="Instrument Sans Medium" pitchFamily="34" charset="0"/>
                <a:ea typeface="Instrument Sans Medium" pitchFamily="34" charset="-122"/>
                <a:cs typeface="Instrument Sans Medium" pitchFamily="34" charset="-120"/>
              </a:rPr>
              <a:t>Technology</a:t>
            </a:r>
            <a:endParaRPr lang="en-US" sz="1833" dirty="0"/>
          </a:p>
        </p:txBody>
      </p:sp>
      <p:sp>
        <p:nvSpPr>
          <p:cNvPr id="9" name="Text 6"/>
          <p:cNvSpPr/>
          <p:nvPr/>
        </p:nvSpPr>
        <p:spPr>
          <a:xfrm>
            <a:off x="4053185" y="3350915"/>
            <a:ext cx="1228328" cy="1814513"/>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Directional antennas focus signals improving coverage and capacity.</a:t>
            </a:r>
            <a:endParaRPr lang="en-US" sz="1458" dirty="0"/>
          </a:p>
        </p:txBody>
      </p:sp>
      <p:sp>
        <p:nvSpPr>
          <p:cNvPr id="10" name="Text 7"/>
          <p:cNvSpPr/>
          <p:nvPr/>
        </p:nvSpPr>
        <p:spPr>
          <a:xfrm>
            <a:off x="5749032" y="2571353"/>
            <a:ext cx="1228328" cy="590550"/>
          </a:xfrm>
          <a:prstGeom prst="rect">
            <a:avLst/>
          </a:prstGeom>
          <a:noFill/>
          <a:ln/>
        </p:spPr>
        <p:txBody>
          <a:bodyPr wrap="square" lIns="0" tIns="0" rIns="0" bIns="0" rtlCol="0" anchor="t"/>
          <a:lstStyle/>
          <a:p>
            <a:pPr>
              <a:lnSpc>
                <a:spcPts val="2292"/>
              </a:lnSpc>
            </a:pPr>
            <a:r>
              <a:rPr lang="en-US" sz="1833" dirty="0">
                <a:solidFill>
                  <a:srgbClr val="EFD5FA"/>
                </a:solidFill>
                <a:latin typeface="Instrument Sans Medium" pitchFamily="34" charset="0"/>
                <a:ea typeface="Instrument Sans Medium" pitchFamily="34" charset="-122"/>
                <a:cs typeface="Instrument Sans Medium" pitchFamily="34" charset="-120"/>
              </a:rPr>
              <a:t>Example Equipment</a:t>
            </a:r>
            <a:endParaRPr lang="en-US" sz="1833" dirty="0"/>
          </a:p>
        </p:txBody>
      </p:sp>
      <p:sp>
        <p:nvSpPr>
          <p:cNvPr id="11" name="Text 8"/>
          <p:cNvSpPr/>
          <p:nvPr/>
        </p:nvSpPr>
        <p:spPr>
          <a:xfrm>
            <a:off x="5749032" y="3350915"/>
            <a:ext cx="1228328" cy="2116932"/>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Cambium Networks PMP 450m: 3 GHz, up to 3 Gbps sector capacity, 10+ mile range.</a:t>
            </a:r>
            <a:endParaRPr lang="en-US" sz="1458"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362696"/>
          </a:xfrm>
          <a:prstGeom prst="rect">
            <a:avLst/>
          </a:prstGeom>
        </p:spPr>
      </p:pic>
      <p:sp>
        <p:nvSpPr>
          <p:cNvPr id="3" name="Text 0"/>
          <p:cNvSpPr/>
          <p:nvPr/>
        </p:nvSpPr>
        <p:spPr>
          <a:xfrm>
            <a:off x="661492" y="2995514"/>
            <a:ext cx="5168503" cy="590649"/>
          </a:xfrm>
          <a:prstGeom prst="rect">
            <a:avLst/>
          </a:prstGeom>
          <a:noFill/>
          <a:ln/>
        </p:spPr>
        <p:txBody>
          <a:bodyPr wrap="none" lIns="0" tIns="0" rIns="0" bIns="0" rtlCol="0" anchor="t"/>
          <a:lstStyle/>
          <a:p>
            <a:pPr>
              <a:lnSpc>
                <a:spcPts val="4625"/>
              </a:lnSpc>
            </a:pPr>
            <a:r>
              <a:rPr lang="en-US" sz="3708" dirty="0">
                <a:solidFill>
                  <a:srgbClr val="EFD5FA"/>
                </a:solidFill>
                <a:latin typeface="Instrument Sans Medium" pitchFamily="34" charset="0"/>
                <a:ea typeface="Instrument Sans Medium" pitchFamily="34" charset="-122"/>
                <a:cs typeface="Instrument Sans Medium" pitchFamily="34" charset="-120"/>
              </a:rPr>
              <a:t>Infrastructure Topology</a:t>
            </a:r>
            <a:endParaRPr lang="en-US" sz="3708" dirty="0"/>
          </a:p>
        </p:txBody>
      </p:sp>
      <p:sp>
        <p:nvSpPr>
          <p:cNvPr id="4" name="Shape 1"/>
          <p:cNvSpPr/>
          <p:nvPr/>
        </p:nvSpPr>
        <p:spPr>
          <a:xfrm>
            <a:off x="661492" y="4436666"/>
            <a:ext cx="3433961" cy="189012"/>
          </a:xfrm>
          <a:prstGeom prst="roundRect">
            <a:avLst>
              <a:gd name="adj" fmla="val 15001"/>
            </a:avLst>
          </a:prstGeom>
          <a:solidFill>
            <a:srgbClr val="434348"/>
          </a:solidFill>
          <a:ln/>
        </p:spPr>
      </p:sp>
      <p:sp>
        <p:nvSpPr>
          <p:cNvPr id="5" name="Text 2"/>
          <p:cNvSpPr/>
          <p:nvPr/>
        </p:nvSpPr>
        <p:spPr>
          <a:xfrm>
            <a:off x="661492" y="4909145"/>
            <a:ext cx="2362696"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Central Access Point</a:t>
            </a:r>
            <a:endParaRPr lang="en-US" sz="1833" dirty="0"/>
          </a:p>
        </p:txBody>
      </p:sp>
      <p:sp>
        <p:nvSpPr>
          <p:cNvPr id="6" name="Text 3"/>
          <p:cNvSpPr/>
          <p:nvPr/>
        </p:nvSpPr>
        <p:spPr>
          <a:xfrm>
            <a:off x="661492" y="5317827"/>
            <a:ext cx="3433961" cy="907257"/>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All devices communicate through a single access point such as a wireless router.</a:t>
            </a:r>
            <a:endParaRPr lang="en-US" sz="1458" dirty="0"/>
          </a:p>
        </p:txBody>
      </p:sp>
      <p:sp>
        <p:nvSpPr>
          <p:cNvPr id="7" name="Shape 4"/>
          <p:cNvSpPr/>
          <p:nvPr/>
        </p:nvSpPr>
        <p:spPr>
          <a:xfrm>
            <a:off x="4378920" y="4153098"/>
            <a:ext cx="3434060" cy="189012"/>
          </a:xfrm>
          <a:prstGeom prst="roundRect">
            <a:avLst>
              <a:gd name="adj" fmla="val 15001"/>
            </a:avLst>
          </a:prstGeom>
          <a:solidFill>
            <a:srgbClr val="434348"/>
          </a:solidFill>
          <a:ln/>
        </p:spPr>
      </p:sp>
      <p:sp>
        <p:nvSpPr>
          <p:cNvPr id="8" name="Text 5"/>
          <p:cNvSpPr/>
          <p:nvPr/>
        </p:nvSpPr>
        <p:spPr>
          <a:xfrm>
            <a:off x="4378920" y="4625578"/>
            <a:ext cx="2577008"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Device Communication</a:t>
            </a:r>
            <a:endParaRPr lang="en-US" sz="1833" dirty="0"/>
          </a:p>
        </p:txBody>
      </p:sp>
      <p:sp>
        <p:nvSpPr>
          <p:cNvPr id="9" name="Text 6"/>
          <p:cNvSpPr/>
          <p:nvPr/>
        </p:nvSpPr>
        <p:spPr>
          <a:xfrm>
            <a:off x="4378920" y="5034260"/>
            <a:ext cx="3434060" cy="907257"/>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Clients like laptops and smartphones send data via the AP, not directly to each other.</a:t>
            </a:r>
            <a:endParaRPr lang="en-US" sz="1458" dirty="0"/>
          </a:p>
        </p:txBody>
      </p:sp>
      <p:sp>
        <p:nvSpPr>
          <p:cNvPr id="10" name="Shape 7"/>
          <p:cNvSpPr/>
          <p:nvPr/>
        </p:nvSpPr>
        <p:spPr>
          <a:xfrm>
            <a:off x="8096448" y="3869631"/>
            <a:ext cx="3434060" cy="189012"/>
          </a:xfrm>
          <a:prstGeom prst="roundRect">
            <a:avLst>
              <a:gd name="adj" fmla="val 15001"/>
            </a:avLst>
          </a:prstGeom>
          <a:solidFill>
            <a:srgbClr val="434348"/>
          </a:solidFill>
          <a:ln/>
        </p:spPr>
      </p:sp>
      <p:sp>
        <p:nvSpPr>
          <p:cNvPr id="11" name="Text 8"/>
          <p:cNvSpPr/>
          <p:nvPr/>
        </p:nvSpPr>
        <p:spPr>
          <a:xfrm>
            <a:off x="8096449" y="4342110"/>
            <a:ext cx="2362696" cy="295275"/>
          </a:xfrm>
          <a:prstGeom prst="rect">
            <a:avLst/>
          </a:prstGeom>
          <a:noFill/>
          <a:ln/>
        </p:spPr>
        <p:txBody>
          <a:bodyPr wrap="none" lIns="0" tIns="0" rIns="0" bIns="0" rtlCol="0" anchor="t"/>
          <a:lstStyle/>
          <a:p>
            <a:pPr>
              <a:lnSpc>
                <a:spcPts val="2292"/>
              </a:lnSpc>
            </a:pPr>
            <a:r>
              <a:rPr lang="en-US" sz="1833" dirty="0">
                <a:solidFill>
                  <a:srgbClr val="C7CDD6"/>
                </a:solidFill>
                <a:latin typeface="Instrument Sans Medium" pitchFamily="34" charset="0"/>
                <a:ea typeface="Instrument Sans Medium" pitchFamily="34" charset="-122"/>
                <a:cs typeface="Instrument Sans Medium" pitchFamily="34" charset="-120"/>
              </a:rPr>
              <a:t>Common Usage</a:t>
            </a:r>
            <a:endParaRPr lang="en-US" sz="1833" dirty="0"/>
          </a:p>
        </p:txBody>
      </p:sp>
      <p:sp>
        <p:nvSpPr>
          <p:cNvPr id="12" name="Text 9"/>
          <p:cNvSpPr/>
          <p:nvPr/>
        </p:nvSpPr>
        <p:spPr>
          <a:xfrm>
            <a:off x="8096448" y="4750792"/>
            <a:ext cx="3434060" cy="907257"/>
          </a:xfrm>
          <a:prstGeom prst="rect">
            <a:avLst/>
          </a:prstGeom>
          <a:noFill/>
          <a:ln/>
        </p:spPr>
        <p:txBody>
          <a:bodyPr wrap="square" lIns="0" tIns="0" rIns="0" bIns="0" rtlCol="0" anchor="t"/>
          <a:lstStyle/>
          <a:p>
            <a:pPr>
              <a:lnSpc>
                <a:spcPts val="2375"/>
              </a:lnSpc>
            </a:pPr>
            <a:r>
              <a:rPr lang="en-US" sz="1458" dirty="0">
                <a:solidFill>
                  <a:srgbClr val="C7CDD6"/>
                </a:solidFill>
                <a:latin typeface="Inter" pitchFamily="34" charset="0"/>
                <a:ea typeface="Inter" pitchFamily="34" charset="-122"/>
                <a:cs typeface="Inter" pitchFamily="34" charset="-120"/>
              </a:rPr>
              <a:t>Widely implemented in homes, offices, schools, and public hotspots for reliable connectivity.</a:t>
            </a:r>
            <a:endParaRPr lang="en-US" sz="1458" dirty="0"/>
          </a:p>
        </p:txBody>
      </p:sp>
      <p:pic>
        <p:nvPicPr>
          <p:cNvPr id="14" name="Picture 13">
            <a:extLst>
              <a:ext uri="{FF2B5EF4-FFF2-40B4-BE49-F238E27FC236}">
                <a16:creationId xmlns:a16="http://schemas.microsoft.com/office/drawing/2014/main" id="{049ACAFE-515C-E858-B024-89A7D7CC7F21}"/>
              </a:ext>
            </a:extLst>
          </p:cNvPr>
          <p:cNvPicPr>
            <a:picLocks noChangeAspect="1"/>
          </p:cNvPicPr>
          <p:nvPr/>
        </p:nvPicPr>
        <p:blipFill>
          <a:blip r:embed="rId4"/>
          <a:stretch>
            <a:fillRect/>
          </a:stretch>
        </p:blipFill>
        <p:spPr>
          <a:xfrm>
            <a:off x="9727727" y="6396402"/>
            <a:ext cx="2362696" cy="34944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C062ED-3014-C391-D215-A8D57E01F405}"/>
              </a:ext>
            </a:extLst>
          </p:cNvPr>
          <p:cNvPicPr>
            <a:picLocks noChangeAspect="1"/>
          </p:cNvPicPr>
          <p:nvPr/>
        </p:nvPicPr>
        <p:blipFill>
          <a:blip r:embed="rId2"/>
          <a:stretch>
            <a:fillRect/>
          </a:stretch>
        </p:blipFill>
        <p:spPr>
          <a:xfrm>
            <a:off x="2057401" y="954624"/>
            <a:ext cx="7515224" cy="4948751"/>
          </a:xfrm>
          <a:prstGeom prst="rect">
            <a:avLst/>
          </a:prstGeom>
        </p:spPr>
      </p:pic>
    </p:spTree>
    <p:extLst>
      <p:ext uri="{BB962C8B-B14F-4D97-AF65-F5344CB8AC3E}">
        <p14:creationId xmlns:p14="http://schemas.microsoft.com/office/powerpoint/2010/main" val="1669956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504752"/>
            <a:ext cx="10869018" cy="1181298"/>
          </a:xfrm>
          <a:prstGeom prst="rect">
            <a:avLst/>
          </a:prstGeom>
          <a:noFill/>
          <a:ln/>
        </p:spPr>
        <p:txBody>
          <a:bodyPr wrap="square" lIns="0" tIns="0" rIns="0" bIns="0" rtlCol="0" anchor="t"/>
          <a:lstStyle/>
          <a:p>
            <a:pPr>
              <a:lnSpc>
                <a:spcPts val="4625"/>
              </a:lnSpc>
            </a:pPr>
            <a:r>
              <a:rPr lang="en-US" sz="3708" dirty="0">
                <a:solidFill>
                  <a:srgbClr val="EFD5FA"/>
                </a:solidFill>
                <a:latin typeface="Instrument Sans Medium" pitchFamily="34" charset="0"/>
                <a:ea typeface="Instrument Sans Medium" pitchFamily="34" charset="-122"/>
                <a:cs typeface="Instrument Sans Medium" pitchFamily="34" charset="-120"/>
              </a:rPr>
              <a:t>Infrastructure Topology: Advantages &amp; Disadvantages</a:t>
            </a:r>
            <a:endParaRPr lang="en-US" sz="3708" dirty="0"/>
          </a:p>
        </p:txBody>
      </p:sp>
      <p:sp>
        <p:nvSpPr>
          <p:cNvPr id="3" name="Text 1"/>
          <p:cNvSpPr/>
          <p:nvPr/>
        </p:nvSpPr>
        <p:spPr>
          <a:xfrm>
            <a:off x="661492" y="3158530"/>
            <a:ext cx="2362696" cy="295275"/>
          </a:xfrm>
          <a:prstGeom prst="rect">
            <a:avLst/>
          </a:prstGeom>
          <a:noFill/>
          <a:ln/>
        </p:spPr>
        <p:txBody>
          <a:bodyPr wrap="none" lIns="0" tIns="0" rIns="0" bIns="0" rtlCol="0" anchor="t"/>
          <a:lstStyle/>
          <a:p>
            <a:pPr>
              <a:lnSpc>
                <a:spcPts val="2292"/>
              </a:lnSpc>
            </a:pPr>
            <a:r>
              <a:rPr lang="en-US" sz="1833" dirty="0">
                <a:solidFill>
                  <a:srgbClr val="EFD5FA"/>
                </a:solidFill>
                <a:latin typeface="Instrument Sans Medium" pitchFamily="34" charset="0"/>
                <a:ea typeface="Instrument Sans Medium" pitchFamily="34" charset="-122"/>
                <a:cs typeface="Instrument Sans Medium" pitchFamily="34" charset="-120"/>
              </a:rPr>
              <a:t>Advantages</a:t>
            </a:r>
            <a:endParaRPr lang="en-US" sz="1833" dirty="0"/>
          </a:p>
        </p:txBody>
      </p:sp>
      <p:sp>
        <p:nvSpPr>
          <p:cNvPr id="4" name="Text 2"/>
          <p:cNvSpPr/>
          <p:nvPr/>
        </p:nvSpPr>
        <p:spPr>
          <a:xfrm>
            <a:off x="661492" y="3642817"/>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Centralized management simplifies network control</a:t>
            </a:r>
            <a:endParaRPr lang="en-US" sz="1458" dirty="0"/>
          </a:p>
        </p:txBody>
      </p:sp>
      <p:sp>
        <p:nvSpPr>
          <p:cNvPr id="5" name="Text 3"/>
          <p:cNvSpPr/>
          <p:nvPr/>
        </p:nvSpPr>
        <p:spPr>
          <a:xfrm>
            <a:off x="661492" y="4011316"/>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Supports large numbers of users simultaneously</a:t>
            </a:r>
            <a:endParaRPr lang="en-US" sz="1458" dirty="0"/>
          </a:p>
        </p:txBody>
      </p:sp>
      <p:sp>
        <p:nvSpPr>
          <p:cNvPr id="6" name="Text 4"/>
          <p:cNvSpPr/>
          <p:nvPr/>
        </p:nvSpPr>
        <p:spPr>
          <a:xfrm>
            <a:off x="661492" y="4379814"/>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Enhanced security through controlled access</a:t>
            </a:r>
            <a:endParaRPr lang="en-US" sz="1458" dirty="0"/>
          </a:p>
        </p:txBody>
      </p:sp>
      <p:sp>
        <p:nvSpPr>
          <p:cNvPr id="7" name="Text 5"/>
          <p:cNvSpPr/>
          <p:nvPr/>
        </p:nvSpPr>
        <p:spPr>
          <a:xfrm>
            <a:off x="6332935" y="3158530"/>
            <a:ext cx="2362696" cy="295275"/>
          </a:xfrm>
          <a:prstGeom prst="rect">
            <a:avLst/>
          </a:prstGeom>
          <a:noFill/>
          <a:ln/>
        </p:spPr>
        <p:txBody>
          <a:bodyPr wrap="none" lIns="0" tIns="0" rIns="0" bIns="0" rtlCol="0" anchor="t"/>
          <a:lstStyle/>
          <a:p>
            <a:pPr>
              <a:lnSpc>
                <a:spcPts val="2292"/>
              </a:lnSpc>
            </a:pPr>
            <a:r>
              <a:rPr lang="en-US" sz="1833" dirty="0">
                <a:solidFill>
                  <a:srgbClr val="EFD5FA"/>
                </a:solidFill>
                <a:latin typeface="Instrument Sans Medium" pitchFamily="34" charset="0"/>
                <a:ea typeface="Instrument Sans Medium" pitchFamily="34" charset="-122"/>
                <a:cs typeface="Instrument Sans Medium" pitchFamily="34" charset="-120"/>
              </a:rPr>
              <a:t>Disadvantages</a:t>
            </a:r>
            <a:endParaRPr lang="en-US" sz="1833" dirty="0"/>
          </a:p>
        </p:txBody>
      </p:sp>
      <p:sp>
        <p:nvSpPr>
          <p:cNvPr id="8" name="Text 6"/>
          <p:cNvSpPr/>
          <p:nvPr/>
        </p:nvSpPr>
        <p:spPr>
          <a:xfrm>
            <a:off x="6332935" y="3642817"/>
            <a:ext cx="5203924"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Network depends heavily on the access point; failure means total outage</a:t>
            </a:r>
            <a:endParaRPr lang="en-US" sz="1458" dirty="0"/>
          </a:p>
        </p:txBody>
      </p:sp>
      <p:sp>
        <p:nvSpPr>
          <p:cNvPr id="9" name="Text 7"/>
          <p:cNvSpPr/>
          <p:nvPr/>
        </p:nvSpPr>
        <p:spPr>
          <a:xfrm>
            <a:off x="6332935" y="4313734"/>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Range limited to access point's signal coverage area</a:t>
            </a:r>
            <a:endParaRPr lang="en-US" sz="1458" dirty="0"/>
          </a:p>
        </p:txBody>
      </p:sp>
      <p:sp>
        <p:nvSpPr>
          <p:cNvPr id="10" name="Text 8"/>
          <p:cNvSpPr/>
          <p:nvPr/>
        </p:nvSpPr>
        <p:spPr>
          <a:xfrm>
            <a:off x="6332935" y="4682232"/>
            <a:ext cx="5203924"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C7CDD6"/>
                </a:solidFill>
                <a:latin typeface="Inter" pitchFamily="34" charset="0"/>
                <a:ea typeface="Inter" pitchFamily="34" charset="-122"/>
                <a:cs typeface="Inter" pitchFamily="34" charset="-120"/>
              </a:rPr>
              <a:t>Potential bottleneck if many devices connect simultaneously</a:t>
            </a:r>
            <a:endParaRPr lang="en-US" sz="1458" dirty="0"/>
          </a:p>
        </p:txBody>
      </p:sp>
      <p:pic>
        <p:nvPicPr>
          <p:cNvPr id="16" name="Picture 15">
            <a:extLst>
              <a:ext uri="{FF2B5EF4-FFF2-40B4-BE49-F238E27FC236}">
                <a16:creationId xmlns:a16="http://schemas.microsoft.com/office/drawing/2014/main" id="{227B6C45-914C-213F-C28A-710629247CD6}"/>
              </a:ext>
            </a:extLst>
          </p:cNvPr>
          <p:cNvPicPr>
            <a:picLocks noChangeAspect="1"/>
          </p:cNvPicPr>
          <p:nvPr/>
        </p:nvPicPr>
        <p:blipFill>
          <a:blip r:embed="rId3"/>
          <a:stretch>
            <a:fillRect/>
          </a:stretch>
        </p:blipFill>
        <p:spPr>
          <a:xfrm>
            <a:off x="7793849" y="6183005"/>
            <a:ext cx="4315427" cy="63826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1002</Words>
  <Application>Microsoft Office PowerPoint</Application>
  <PresentationFormat>Widescreen</PresentationFormat>
  <Paragraphs>206</Paragraphs>
  <Slides>23</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Instrument Sans Medium</vt:lpstr>
      <vt:lpstr>Inter</vt:lpstr>
      <vt:lpstr>Montserrat Bold</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Acer</cp:lastModifiedBy>
  <cp:revision>4</cp:revision>
  <dcterms:created xsi:type="dcterms:W3CDTF">2025-05-24T15:00:41Z</dcterms:created>
  <dcterms:modified xsi:type="dcterms:W3CDTF">2025-05-24T16:33:17Z</dcterms:modified>
</cp:coreProperties>
</file>